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8" r:id="rId2"/>
    <p:sldId id="357" r:id="rId3"/>
    <p:sldId id="289" r:id="rId4"/>
    <p:sldId id="416" r:id="rId5"/>
    <p:sldId id="363" r:id="rId6"/>
    <p:sldId id="364" r:id="rId7"/>
    <p:sldId id="366" r:id="rId8"/>
    <p:sldId id="367" r:id="rId9"/>
    <p:sldId id="296" r:id="rId10"/>
    <p:sldId id="298" r:id="rId11"/>
    <p:sldId id="331" r:id="rId12"/>
    <p:sldId id="336" r:id="rId13"/>
    <p:sldId id="427" r:id="rId14"/>
    <p:sldId id="428" r:id="rId15"/>
    <p:sldId id="433" r:id="rId16"/>
    <p:sldId id="434" r:id="rId17"/>
    <p:sldId id="402" r:id="rId18"/>
    <p:sldId id="430" r:id="rId19"/>
    <p:sldId id="431" r:id="rId20"/>
    <p:sldId id="432" r:id="rId21"/>
    <p:sldId id="413" r:id="rId22"/>
    <p:sldId id="369" r:id="rId23"/>
    <p:sldId id="401" r:id="rId24"/>
    <p:sldId id="420" r:id="rId25"/>
    <p:sldId id="408" r:id="rId26"/>
    <p:sldId id="405" r:id="rId27"/>
    <p:sldId id="407" r:id="rId28"/>
    <p:sldId id="421" r:id="rId29"/>
    <p:sldId id="435" r:id="rId30"/>
    <p:sldId id="414" r:id="rId31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133051"/>
    <a:srgbClr val="183D68"/>
    <a:srgbClr val="959595"/>
    <a:srgbClr val="ABABAB"/>
    <a:srgbClr val="989898"/>
    <a:srgbClr val="838383"/>
    <a:srgbClr val="878A8F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9" autoAdjust="0"/>
    <p:restoredTop sz="85835" autoAdjust="0"/>
  </p:normalViewPr>
  <p:slideViewPr>
    <p:cSldViewPr snapToGrid="0" snapToObjects="1">
      <p:cViewPr varScale="1">
        <p:scale>
          <a:sx n="73" d="100"/>
          <a:sy n="73" d="100"/>
        </p:scale>
        <p:origin x="171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06.10.2022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06.10.2022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514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89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06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264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272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284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306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942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01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19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2667000"/>
            <a:ext cx="6106116" cy="3696540"/>
            <a:chOff x="0" y="2667000"/>
            <a:chExt cx="6106116" cy="3696540"/>
          </a:xfrm>
        </p:grpSpPr>
        <p:pic>
          <p:nvPicPr>
            <p:cNvPr id="10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0" y="2667000"/>
              <a:ext cx="2226733" cy="3696540"/>
            </a:xfrm>
            <a:prstGeom prst="rect">
              <a:avLst/>
            </a:prstGeom>
          </p:spPr>
        </p:pic>
        <p:pic>
          <p:nvPicPr>
            <p:cNvPr id="12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2226733" y="2667000"/>
              <a:ext cx="2226733" cy="3696540"/>
            </a:xfrm>
            <a:prstGeom prst="rect">
              <a:avLst/>
            </a:prstGeom>
          </p:spPr>
        </p:pic>
        <p:pic>
          <p:nvPicPr>
            <p:cNvPr id="14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47" r="75648"/>
            <a:stretch/>
          </p:blipFill>
          <p:spPr>
            <a:xfrm>
              <a:off x="3879383" y="3036498"/>
              <a:ext cx="2226733" cy="332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01 Introduction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Overview</a:t>
            </a:r>
          </a:p>
          <a:p>
            <a:pPr algn="ctr"/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01 Introduction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Overview</a:t>
            </a:r>
          </a:p>
          <a:p>
            <a:pPr algn="ctr"/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ache/systemd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stik-dresden.de/archives/112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web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systemd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40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mslab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github.com/apache/systemd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hafaq-siddiqi.github.io./teaching/ws2223_dia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121349" cy="2489199"/>
          </a:xfrm>
        </p:spPr>
        <p:txBody>
          <a:bodyPr/>
          <a:lstStyle/>
          <a:p>
            <a:r>
              <a:rPr lang="de-DE" sz="3600" b="1" dirty="0"/>
              <a:t>Data Integration and </a:t>
            </a:r>
            <a:r>
              <a:rPr lang="de-DE" sz="3600" b="1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200" b="1" dirty="0"/>
              <a:t>01 Introduction and Overview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07,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A: Data Integration and Preparation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Data Integration Architectures</a:t>
            </a:r>
          </a:p>
          <a:p>
            <a:r>
              <a:rPr lang="en-US" dirty="0"/>
              <a:t>01 Introduction and Overview </a:t>
            </a:r>
            <a:r>
              <a:rPr lang="en-US" sz="1600" b="0" dirty="0"/>
              <a:t>[Oct </a:t>
            </a:r>
            <a:r>
              <a:rPr lang="en-US" sz="1600" b="0" dirty="0" smtClean="0"/>
              <a:t>07]</a:t>
            </a:r>
            <a:endParaRPr lang="en-US" sz="1600" b="0" dirty="0"/>
          </a:p>
          <a:p>
            <a:r>
              <a:rPr lang="en-US" dirty="0"/>
              <a:t>02 Data Warehousing, ETL, and SQL/OLAP </a:t>
            </a:r>
            <a:r>
              <a:rPr lang="en-US" sz="1600" b="0" dirty="0"/>
              <a:t>[Oct </a:t>
            </a:r>
            <a:r>
              <a:rPr lang="en-US" sz="1600" b="0" dirty="0" smtClean="0"/>
              <a:t>14]</a:t>
            </a:r>
            <a:endParaRPr lang="en-US" sz="1600" b="0" dirty="0"/>
          </a:p>
          <a:p>
            <a:r>
              <a:rPr lang="en-US" dirty="0"/>
              <a:t>03 Message-oriented Middleware, EAI, and Replication </a:t>
            </a:r>
            <a:r>
              <a:rPr lang="en-US" sz="1600" b="0" dirty="0"/>
              <a:t>[Oct </a:t>
            </a:r>
            <a:r>
              <a:rPr lang="en-US" sz="1600" b="0" dirty="0" smtClean="0"/>
              <a:t>21]</a:t>
            </a:r>
            <a:endParaRPr lang="en-US" sz="1600" b="0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Key Integration Techniques</a:t>
            </a:r>
          </a:p>
          <a:p>
            <a:r>
              <a:rPr lang="en-US" dirty="0"/>
              <a:t>04 Schema Matching and Mapping </a:t>
            </a:r>
            <a:r>
              <a:rPr lang="en-US" sz="1600" b="0" dirty="0"/>
              <a:t>[Oct </a:t>
            </a:r>
            <a:r>
              <a:rPr lang="en-US" sz="1600" b="0" dirty="0" smtClean="0"/>
              <a:t>28]</a:t>
            </a:r>
            <a:endParaRPr lang="en-US" sz="1600" b="0" dirty="0"/>
          </a:p>
          <a:p>
            <a:r>
              <a:rPr lang="en-US" dirty="0"/>
              <a:t>05 Entity Linking and Deduplication </a:t>
            </a:r>
            <a:r>
              <a:rPr lang="en-US" sz="1600" b="0" dirty="0"/>
              <a:t>[Nov </a:t>
            </a:r>
            <a:r>
              <a:rPr lang="en-US" sz="1600" b="0" dirty="0" smtClean="0"/>
              <a:t>04]</a:t>
            </a:r>
            <a:endParaRPr lang="en-US" sz="1600" b="0" dirty="0"/>
          </a:p>
          <a:p>
            <a:r>
              <a:rPr lang="en-US" dirty="0"/>
              <a:t>06 Data Cleaning and Data Fusion </a:t>
            </a:r>
            <a:r>
              <a:rPr lang="en-US" sz="1600" b="0" dirty="0"/>
              <a:t>[Nov </a:t>
            </a:r>
            <a:r>
              <a:rPr lang="en-US" sz="1600" b="0" dirty="0" smtClean="0"/>
              <a:t>11]</a:t>
            </a:r>
            <a:endParaRPr lang="en-US" sz="1600" b="0" dirty="0"/>
          </a:p>
          <a:p>
            <a:pPr marL="0" indent="0">
              <a:buNone/>
            </a:pPr>
            <a:endParaRPr lang="en-US" sz="1600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Outline and Projects</a:t>
            </a:r>
          </a:p>
        </p:txBody>
      </p:sp>
    </p:spTree>
    <p:extLst>
      <p:ext uri="{BB962C8B-B14F-4D97-AF65-F5344CB8AC3E}">
        <p14:creationId xmlns:p14="http://schemas.microsoft.com/office/powerpoint/2010/main" val="346525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B: Large-Scale Data Management &amp; Analysis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Cloud Computing</a:t>
            </a:r>
          </a:p>
          <a:p>
            <a:r>
              <a:rPr lang="en-US" dirty="0" smtClean="0"/>
              <a:t>07 </a:t>
            </a:r>
            <a:r>
              <a:rPr lang="en-US" dirty="0"/>
              <a:t>Cloud Computing Foundations </a:t>
            </a:r>
            <a:r>
              <a:rPr lang="en-US" sz="1600" b="0" dirty="0"/>
              <a:t>[Nov </a:t>
            </a:r>
            <a:r>
              <a:rPr lang="en-US" sz="1600" b="0" dirty="0" smtClean="0"/>
              <a:t>18]</a:t>
            </a:r>
            <a:endParaRPr lang="en-US" sz="1600" b="0" dirty="0"/>
          </a:p>
          <a:p>
            <a:r>
              <a:rPr lang="en-US" dirty="0" smtClean="0"/>
              <a:t>08 </a:t>
            </a:r>
            <a:r>
              <a:rPr lang="en-US" dirty="0"/>
              <a:t>Cloud Resource Management and Scheduling </a:t>
            </a:r>
            <a:r>
              <a:rPr lang="en-US" sz="1600" b="0" dirty="0" smtClean="0"/>
              <a:t>[Nov 25 ]</a:t>
            </a:r>
            <a:endParaRPr lang="en-US" sz="1600" b="0" dirty="0"/>
          </a:p>
          <a:p>
            <a:r>
              <a:rPr lang="en-US" dirty="0" smtClean="0"/>
              <a:t>09 </a:t>
            </a:r>
            <a:r>
              <a:rPr lang="en-US" dirty="0"/>
              <a:t>Distributed Data Storage </a:t>
            </a:r>
            <a:r>
              <a:rPr lang="en-US" sz="1600" b="0" dirty="0"/>
              <a:t>[</a:t>
            </a:r>
            <a:r>
              <a:rPr lang="en-US" sz="1600" b="0" dirty="0" smtClean="0"/>
              <a:t>Dec 02]</a:t>
            </a:r>
            <a:endParaRPr lang="en-US" sz="1600" b="0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Large-Scale Data Analysis</a:t>
            </a:r>
          </a:p>
          <a:p>
            <a:r>
              <a:rPr lang="en-US" dirty="0" smtClean="0"/>
              <a:t>10 </a:t>
            </a:r>
            <a:r>
              <a:rPr lang="en-US" dirty="0"/>
              <a:t>Distributed, Data-Parallel Computation </a:t>
            </a:r>
            <a:r>
              <a:rPr lang="en-US" sz="1600" b="0" dirty="0"/>
              <a:t>[</a:t>
            </a:r>
            <a:r>
              <a:rPr lang="en-US" sz="1600" b="0" dirty="0" smtClean="0"/>
              <a:t>Jan 13]</a:t>
            </a:r>
            <a:endParaRPr lang="en-US" sz="1600" b="0" dirty="0"/>
          </a:p>
          <a:p>
            <a:r>
              <a:rPr lang="en-US" dirty="0" smtClean="0"/>
              <a:t>11 </a:t>
            </a:r>
            <a:r>
              <a:rPr lang="en-US" dirty="0"/>
              <a:t>Distributed Stream Processing </a:t>
            </a:r>
            <a:r>
              <a:rPr lang="en-US" sz="1600" b="0" dirty="0"/>
              <a:t>[Jan </a:t>
            </a:r>
            <a:r>
              <a:rPr lang="en-US" sz="1600" b="0" dirty="0" smtClean="0"/>
              <a:t>20]</a:t>
            </a:r>
            <a:endParaRPr lang="en-US" sz="1600" b="0" dirty="0"/>
          </a:p>
          <a:p>
            <a:r>
              <a:rPr lang="en-US" dirty="0" smtClean="0"/>
              <a:t>12 </a:t>
            </a:r>
            <a:r>
              <a:rPr lang="en-US" dirty="0"/>
              <a:t>Distributed Machine Learning Systems </a:t>
            </a:r>
            <a:r>
              <a:rPr lang="en-US" sz="1600" b="0" dirty="0"/>
              <a:t>[Jan </a:t>
            </a:r>
            <a:r>
              <a:rPr lang="en-US" sz="1600" b="0" dirty="0" smtClean="0"/>
              <a:t>27]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Outline and Projects</a:t>
            </a:r>
          </a:p>
        </p:txBody>
      </p:sp>
    </p:spTree>
    <p:extLst>
      <p:ext uri="{BB962C8B-B14F-4D97-AF65-F5344CB8AC3E}">
        <p14:creationId xmlns:p14="http://schemas.microsoft.com/office/powerpoint/2010/main" val="206126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Projects or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1-3 person teams</a:t>
            </a:r>
            <a:r>
              <a:rPr lang="en-US" b="0" dirty="0"/>
              <a:t> (w/ clearly separated responsibilities)</a:t>
            </a:r>
          </a:p>
          <a:p>
            <a:pPr lvl="1"/>
            <a:r>
              <a:rPr lang="en-US" dirty="0"/>
              <a:t>In exceptions also larger teams (e.g., Data Cleaning Benchmark)</a:t>
            </a:r>
            <a:endParaRPr lang="en-US" b="0" dirty="0"/>
          </a:p>
          <a:p>
            <a:pPr lvl="1"/>
            <a:endParaRPr lang="en-US" sz="700" dirty="0"/>
          </a:p>
          <a:p>
            <a:r>
              <a:rPr lang="en-US" dirty="0"/>
              <a:t>Objectives</a:t>
            </a:r>
          </a:p>
          <a:p>
            <a:pPr lvl="1"/>
            <a:r>
              <a:rPr lang="en-US" dirty="0"/>
              <a:t>Non-trivial programming project in DIA context (</a:t>
            </a:r>
            <a:r>
              <a:rPr lang="en-US" b="1" dirty="0">
                <a:solidFill>
                  <a:schemeClr val="accent1"/>
                </a:solidFill>
              </a:rPr>
              <a:t>2 ECTS </a:t>
            </a:r>
            <a:r>
              <a:rPr lang="en-AT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chemeClr val="accent1"/>
                </a:solidFill>
              </a:rPr>
              <a:t> 50 hours</a:t>
            </a:r>
            <a:r>
              <a:rPr lang="en-US" dirty="0"/>
              <a:t>)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Exercise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Data engineering and ML pipeline</a:t>
            </a:r>
          </a:p>
          <a:p>
            <a:pPr lvl="2"/>
            <a:r>
              <a:rPr lang="en-US" dirty="0"/>
              <a:t>Data </a:t>
            </a:r>
            <a:r>
              <a:rPr lang="en-US" dirty="0" smtClean="0"/>
              <a:t>cleaning and integration of </a:t>
            </a:r>
            <a:r>
              <a:rPr lang="en-US" dirty="0"/>
              <a:t>multi-modal data sources</a:t>
            </a:r>
          </a:p>
          <a:p>
            <a:pPr lvl="2"/>
            <a:r>
              <a:rPr lang="en-US" dirty="0" smtClean="0"/>
              <a:t>ML </a:t>
            </a:r>
            <a:r>
              <a:rPr lang="en-US" dirty="0"/>
              <a:t>model training and </a:t>
            </a:r>
            <a:r>
              <a:rPr lang="en-US" dirty="0" smtClean="0"/>
              <a:t>evaluation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Optional:</a:t>
            </a:r>
            <a:r>
              <a:rPr lang="en-US" dirty="0" smtClean="0"/>
              <a:t> </a:t>
            </a:r>
            <a:r>
              <a:rPr lang="en-US" dirty="0"/>
              <a:t>Open source contribution to </a:t>
            </a:r>
            <a:r>
              <a:rPr lang="en-US" b="1" dirty="0">
                <a:solidFill>
                  <a:srgbClr val="7889FB"/>
                </a:solidFill>
              </a:rPr>
              <a:t>Apache SystemDS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https://github.com/apache/systemds</a:t>
            </a:r>
            <a:r>
              <a:rPr lang="en-US" dirty="0"/>
              <a:t> (from HW to high-level scripting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Timeline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Oct </a:t>
            </a:r>
            <a:r>
              <a:rPr lang="en-US" b="1" dirty="0" smtClean="0">
                <a:solidFill>
                  <a:schemeClr val="accent1"/>
                </a:solidFill>
              </a:rPr>
              <a:t>21:</a:t>
            </a:r>
            <a:r>
              <a:rPr lang="en-US" dirty="0" smtClean="0"/>
              <a:t> </a:t>
            </a:r>
            <a:r>
              <a:rPr lang="en-US" dirty="0" smtClean="0"/>
              <a:t>Exercise </a:t>
            </a:r>
            <a:r>
              <a:rPr lang="en-US" dirty="0"/>
              <a:t>description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Jan </a:t>
            </a:r>
            <a:r>
              <a:rPr lang="en-US" b="1" dirty="0" smtClean="0">
                <a:solidFill>
                  <a:schemeClr val="accent1"/>
                </a:solidFill>
              </a:rPr>
              <a:t>13:</a:t>
            </a:r>
            <a:r>
              <a:rPr lang="en-US" dirty="0" smtClean="0"/>
              <a:t> </a:t>
            </a:r>
            <a:r>
              <a:rPr lang="en-US" dirty="0"/>
              <a:t>Final project/exercise deadline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Outline and Projects</a:t>
            </a:r>
          </a:p>
        </p:txBody>
      </p:sp>
    </p:spTree>
    <p:extLst>
      <p:ext uri="{BB962C8B-B14F-4D97-AF65-F5344CB8AC3E}">
        <p14:creationId xmlns:p14="http://schemas.microsoft.com/office/powerpoint/2010/main" val="176406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Motivation and Goals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5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and Heterogeneity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Integration</a:t>
            </a:r>
            <a:r>
              <a:rPr lang="en-US" dirty="0"/>
              <a:t> (Latin integer = whole): consolidation of data objects / sources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Homogeneity</a:t>
            </a:r>
            <a:r>
              <a:rPr lang="en-US" dirty="0"/>
              <a:t> (Greek homo/</a:t>
            </a:r>
            <a:r>
              <a:rPr lang="en-US" dirty="0" err="1"/>
              <a:t>homoios</a:t>
            </a:r>
            <a:r>
              <a:rPr lang="en-US" dirty="0"/>
              <a:t> = same): similarity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Heterogeneity</a:t>
            </a:r>
            <a:r>
              <a:rPr lang="en-US" dirty="0"/>
              <a:t>: dissimilarity, different representation / meaning</a:t>
            </a:r>
          </a:p>
          <a:p>
            <a:pPr lvl="1"/>
            <a:endParaRPr lang="en-US" sz="700" dirty="0"/>
          </a:p>
          <a:p>
            <a:r>
              <a:rPr lang="en-US" dirty="0"/>
              <a:t>Heterogeneous IT Infrastructure</a:t>
            </a:r>
          </a:p>
          <a:p>
            <a:pPr lvl="1"/>
            <a:r>
              <a:rPr lang="en-US" dirty="0"/>
              <a:t>Common enterprise IT infrastructure contains &gt;100s of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heterogeneous and distributed systems and applications</a:t>
            </a:r>
          </a:p>
          <a:p>
            <a:pPr lvl="1"/>
            <a:r>
              <a:rPr lang="en-US" dirty="0"/>
              <a:t>E.g., health care data management: 20 - 120 systems</a:t>
            </a:r>
          </a:p>
          <a:p>
            <a:pPr lvl="1"/>
            <a:endParaRPr lang="en-US" sz="700" dirty="0"/>
          </a:p>
          <a:p>
            <a:r>
              <a:rPr lang="en-US" dirty="0"/>
              <a:t>Multi-Modal Data (example health care)</a:t>
            </a:r>
          </a:p>
          <a:p>
            <a:pPr lvl="1"/>
            <a:r>
              <a:rPr lang="en-US" dirty="0"/>
              <a:t>Structured patient data, patient records incl. prescribed drugs</a:t>
            </a:r>
          </a:p>
          <a:p>
            <a:pPr lvl="1"/>
            <a:r>
              <a:rPr lang="en-US" dirty="0"/>
              <a:t>Knowledge base drug APIs (active pharmaceutical ingredients) + interactions</a:t>
            </a:r>
          </a:p>
          <a:p>
            <a:pPr lvl="1"/>
            <a:r>
              <a:rPr lang="en-US" dirty="0"/>
              <a:t>Doctor notes (text), diagnostic codes, outcomes</a:t>
            </a:r>
          </a:p>
          <a:p>
            <a:pPr lvl="1"/>
            <a:r>
              <a:rPr lang="en-US" dirty="0"/>
              <a:t>Radiology images (e.g., MRI scans), patient videos</a:t>
            </a:r>
          </a:p>
          <a:p>
            <a:pPr lvl="1"/>
            <a:r>
              <a:rPr lang="en-US" dirty="0"/>
              <a:t>Time series (e.g., EEG, </a:t>
            </a:r>
            <a:r>
              <a:rPr lang="en-US" dirty="0" err="1"/>
              <a:t>ECoG</a:t>
            </a:r>
            <a:r>
              <a:rPr lang="en-US" dirty="0"/>
              <a:t>, heart rate, blood pressure) 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Motivation and Goals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7762" t="4412" b="20577"/>
          <a:stretch>
            <a:fillRect/>
          </a:stretch>
        </p:blipFill>
        <p:spPr bwMode="auto">
          <a:xfrm>
            <a:off x="7503893" y="2972036"/>
            <a:ext cx="1414061" cy="117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165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KDD Process </a:t>
            </a:r>
            <a:r>
              <a:rPr lang="en-US" b="0" dirty="0"/>
              <a:t>(Knowledge Discovery in Databases)</a:t>
            </a:r>
          </a:p>
          <a:p>
            <a:pPr lvl="1"/>
            <a:r>
              <a:rPr lang="en-US" dirty="0"/>
              <a:t>Descriptive (association rules, clustering) and predictive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1990-2010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962080" y="2028684"/>
            <a:ext cx="7769938" cy="3103161"/>
            <a:chOff x="962080" y="1948297"/>
            <a:chExt cx="7769938" cy="310316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080" y="1948297"/>
              <a:ext cx="7769938" cy="310316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215848" y="3245617"/>
              <a:ext cx="1235947" cy="4019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Select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93666" y="3016177"/>
              <a:ext cx="1235947" cy="4019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Preprocess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71484" y="2744874"/>
              <a:ext cx="1235947" cy="4019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Transform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45949" y="2485292"/>
              <a:ext cx="1235947" cy="4019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63959" y="2217332"/>
              <a:ext cx="1235947" cy="4019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Evaluate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</a:t>
            </a:r>
            <a:r>
              <a:rPr lang="en-US" dirty="0" smtClean="0"/>
              <a:t>Lifecycle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Lifecycle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98172" y="5303074"/>
            <a:ext cx="555673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[Usama M. Fayyad, Gregory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Piatetsky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-Shapiro,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Padhraic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Smyth: From Data Mining to Knowledge Discovery in Databases.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AI Magazine 17(3) (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1996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9" y="524520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23160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Lifecycle,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CRISP-DM</a:t>
            </a:r>
          </a:p>
          <a:p>
            <a:pPr lvl="1"/>
            <a:r>
              <a:rPr lang="en-US" b="1" dirty="0" err="1"/>
              <a:t>CR</a:t>
            </a:r>
            <a:r>
              <a:rPr lang="en-US" dirty="0" err="1"/>
              <a:t>oss</a:t>
            </a:r>
            <a:r>
              <a:rPr lang="en-US" dirty="0"/>
              <a:t>-</a:t>
            </a:r>
            <a:r>
              <a:rPr lang="en-US" b="1" dirty="0"/>
              <a:t>I</a:t>
            </a:r>
            <a:r>
              <a:rPr lang="en-US" dirty="0"/>
              <a:t>ndustry </a:t>
            </a:r>
            <a:br>
              <a:rPr lang="en-US" dirty="0"/>
            </a:br>
            <a:r>
              <a:rPr lang="en-US" b="1" dirty="0"/>
              <a:t>S</a:t>
            </a:r>
            <a:r>
              <a:rPr lang="en-US" dirty="0"/>
              <a:t>tandard </a:t>
            </a:r>
            <a:r>
              <a:rPr lang="en-US" b="1" dirty="0"/>
              <a:t>P</a:t>
            </a:r>
            <a:r>
              <a:rPr lang="en-US" dirty="0"/>
              <a:t>rocess for </a:t>
            </a:r>
            <a:br>
              <a:rPr lang="en-US" dirty="0"/>
            </a:br>
            <a:r>
              <a:rPr lang="en-US" b="1" dirty="0"/>
              <a:t>D</a:t>
            </a:r>
            <a:r>
              <a:rPr lang="en-US" dirty="0"/>
              <a:t>ata </a:t>
            </a:r>
            <a:r>
              <a:rPr lang="en-US" b="1" dirty="0"/>
              <a:t>M</a:t>
            </a:r>
            <a:r>
              <a:rPr lang="en-US" dirty="0"/>
              <a:t>ining</a:t>
            </a:r>
          </a:p>
          <a:p>
            <a:pPr lvl="1"/>
            <a:r>
              <a:rPr lang="en-US" dirty="0"/>
              <a:t>Additional focus on</a:t>
            </a:r>
            <a:br>
              <a:rPr lang="en-US" dirty="0"/>
            </a:br>
            <a:r>
              <a:rPr lang="en-US" dirty="0"/>
              <a:t>business understanding</a:t>
            </a:r>
            <a:br>
              <a:rPr lang="en-US" dirty="0"/>
            </a:br>
            <a:r>
              <a:rPr lang="en-US" dirty="0"/>
              <a:t>and deployment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Lifecycle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58" y="1381853"/>
            <a:ext cx="4562475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8720" y="5300395"/>
            <a:ext cx="2276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https://statistik-dresden.de/archives/1128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7363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Lifecycle, </a:t>
            </a:r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Lifecycle</a:t>
            </a:r>
          </a:p>
        </p:txBody>
      </p:sp>
      <p:pic>
        <p:nvPicPr>
          <p:cNvPr id="6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258" y="1497412"/>
            <a:ext cx="900732" cy="9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794997" y="4421874"/>
            <a:ext cx="1391352" cy="1407754"/>
            <a:chOff x="3930084" y="4978403"/>
            <a:chExt cx="1729952" cy="1750352"/>
          </a:xfrm>
        </p:grpSpPr>
        <p:pic>
          <p:nvPicPr>
            <p:cNvPr id="9" name="Picture 8" descr="https://upload.wikimedia.org/wikipedia/commons/thumb/1/1b/Emblem-person-red.svg/2000px-Emblem-person-red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Data/SW Engineer</a:t>
              </a:r>
            </a:p>
          </p:txBody>
        </p:sp>
      </p:grp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2" y="2637991"/>
            <a:ext cx="726111" cy="74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7478845" y="4421874"/>
            <a:ext cx="1391352" cy="1407754"/>
            <a:chOff x="3930084" y="4978403"/>
            <a:chExt cx="1729952" cy="1750352"/>
          </a:xfrm>
        </p:grpSpPr>
        <p:pic>
          <p:nvPicPr>
            <p:cNvPr id="13" name="Picture 12" descr="https://upload.wikimedia.org/wikipedia/commons/thumb/1/1b/Emblem-person-red.svg/2000px-Emblem-person-red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DevOps Engineer</a:t>
              </a:r>
            </a:p>
          </p:txBody>
        </p:sp>
      </p:grpSp>
      <p:sp>
        <p:nvSpPr>
          <p:cNvPr id="24" name="Chevron 23"/>
          <p:cNvSpPr/>
          <p:nvPr/>
        </p:nvSpPr>
        <p:spPr>
          <a:xfrm>
            <a:off x="1149073" y="2888977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  <p:cxnSp>
        <p:nvCxnSpPr>
          <p:cNvPr id="27" name="Straight Arrow Connector 26"/>
          <p:cNvCxnSpPr>
            <a:stCxn id="9" idx="0"/>
          </p:cNvCxnSpPr>
          <p:nvPr/>
        </p:nvCxnSpPr>
        <p:spPr>
          <a:xfrm flipH="1" flipV="1">
            <a:off x="1469232" y="3873715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31" idx="0"/>
          </p:cNvCxnSpPr>
          <p:nvPr/>
        </p:nvCxnSpPr>
        <p:spPr>
          <a:xfrm>
            <a:off x="4642624" y="2398151"/>
            <a:ext cx="169546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</p:cNvCxnSpPr>
          <p:nvPr/>
        </p:nvCxnSpPr>
        <p:spPr>
          <a:xfrm flipH="1" flipV="1">
            <a:off x="8150663" y="3874830"/>
            <a:ext cx="3993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00B4DCB-D90E-4ACA-AE9A-9750B8162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106167" y="3323544"/>
            <a:ext cx="967752" cy="896761"/>
          </a:xfrm>
          <a:prstGeom prst="rect">
            <a:avLst/>
          </a:prstGeom>
        </p:spPr>
      </p:pic>
      <p:sp>
        <p:nvSpPr>
          <p:cNvPr id="31" name="Chevron 30"/>
          <p:cNvSpPr/>
          <p:nvPr/>
        </p:nvSpPr>
        <p:spPr>
          <a:xfrm>
            <a:off x="3658000" y="2890092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Hyper-parameters</a:t>
            </a:r>
          </a:p>
        </p:txBody>
      </p:sp>
      <p:sp>
        <p:nvSpPr>
          <p:cNvPr id="32" name="Chevron 31"/>
          <p:cNvSpPr/>
          <p:nvPr/>
        </p:nvSpPr>
        <p:spPr>
          <a:xfrm>
            <a:off x="6122289" y="2890092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Validate &amp; Debug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Scoring &amp; Feedback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66618" y="1577982"/>
            <a:ext cx="103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</a:t>
            </a:r>
          </a:p>
        </p:txBody>
      </p:sp>
      <p:cxnSp>
        <p:nvCxnSpPr>
          <p:cNvPr id="36" name="Straight Arrow Connector 35"/>
          <p:cNvCxnSpPr>
            <a:stCxn id="6" idx="2"/>
            <a:endCxn id="24" idx="0"/>
          </p:cNvCxnSpPr>
          <p:nvPr/>
        </p:nvCxnSpPr>
        <p:spPr>
          <a:xfrm flipH="1">
            <a:off x="2303243" y="2398151"/>
            <a:ext cx="2339381" cy="49082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2"/>
            <a:endCxn id="32" idx="0"/>
          </p:cNvCxnSpPr>
          <p:nvPr/>
        </p:nvCxnSpPr>
        <p:spPr>
          <a:xfrm>
            <a:off x="4642624" y="2398151"/>
            <a:ext cx="2633835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62539" y="693338"/>
            <a:ext cx="219060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Data-centric View: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 perspective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Workload perspective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perspective</a:t>
            </a:r>
          </a:p>
        </p:txBody>
      </p:sp>
      <p:cxnSp>
        <p:nvCxnSpPr>
          <p:cNvPr id="50" name="Straight Arrow Connector 49"/>
          <p:cNvCxnSpPr>
            <a:endCxn id="24" idx="2"/>
          </p:cNvCxnSpPr>
          <p:nvPr/>
        </p:nvCxnSpPr>
        <p:spPr>
          <a:xfrm flipH="1" flipV="1">
            <a:off x="2303243" y="3873715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1" idx="2"/>
          </p:cNvCxnSpPr>
          <p:nvPr/>
        </p:nvCxnSpPr>
        <p:spPr>
          <a:xfrm flipV="1">
            <a:off x="4812170" y="3874830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2"/>
          </p:cNvCxnSpPr>
          <p:nvPr/>
        </p:nvCxnSpPr>
        <p:spPr>
          <a:xfrm flipV="1">
            <a:off x="7276459" y="3874830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304819" y="4421874"/>
            <a:ext cx="4971640" cy="0"/>
          </a:xfrm>
          <a:prstGeom prst="straightConnector1">
            <a:avLst/>
          </a:prstGeom>
          <a:ln w="19050">
            <a:solidFill>
              <a:srgbClr val="7889FB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407874" y="4511708"/>
            <a:ext cx="478674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Process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(experimentation, refinements, ML pipelines)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2520053" y="5414490"/>
            <a:ext cx="4549339" cy="70788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observation: </a:t>
            </a:r>
            <a:r>
              <a:rPr lang="en-US" sz="20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sz="2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integration/cleaning based on ML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45540" y="1284330"/>
            <a:ext cx="3886319" cy="1152092"/>
          </a:xfrm>
          <a:prstGeom prst="wedgeRoundRectCallout">
            <a:avLst>
              <a:gd name="adj1" fmla="val -1331"/>
              <a:gd name="adj2" fmla="val 87746"/>
              <a:gd name="adj3" fmla="val 16667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extraction, schema alignment, entity resolution, data validation, data cleaning, outlier detection, missing value imputation, semantic type detection, data augmentation, feature selection, feature engineering, feature transformations </a:t>
            </a:r>
          </a:p>
        </p:txBody>
      </p:sp>
      <p:sp>
        <p:nvSpPr>
          <p:cNvPr id="34" name="Chevron 33"/>
          <p:cNvSpPr/>
          <p:nvPr/>
        </p:nvSpPr>
        <p:spPr>
          <a:xfrm>
            <a:off x="1147081" y="2897910"/>
            <a:ext cx="267008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263239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44" y="2721532"/>
            <a:ext cx="6402175" cy="2120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80% Argument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Sourcing Effort</a:t>
            </a:r>
          </a:p>
          <a:p>
            <a:pPr lvl="1"/>
            <a:r>
              <a:rPr lang="en-US" dirty="0"/>
              <a:t>Data scientists spend </a:t>
            </a:r>
            <a:r>
              <a:rPr lang="en-US" b="1" dirty="0">
                <a:solidFill>
                  <a:schemeClr val="accent1"/>
                </a:solidFill>
              </a:rPr>
              <a:t>80-90% time</a:t>
            </a:r>
            <a:r>
              <a:rPr lang="en-US" dirty="0"/>
              <a:t> on </a:t>
            </a:r>
            <a:br>
              <a:rPr lang="en-US" dirty="0"/>
            </a:br>
            <a:r>
              <a:rPr lang="en-US" dirty="0"/>
              <a:t>finding, integrating, cleaning datasets</a:t>
            </a:r>
          </a:p>
          <a:p>
            <a:pPr lvl="1"/>
            <a:endParaRPr lang="en-US" sz="700" dirty="0"/>
          </a:p>
          <a:p>
            <a:r>
              <a:rPr lang="en-US" dirty="0"/>
              <a:t>Technical Debts in ML Systems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Glue code, pipeline jungles, dead code paths</a:t>
            </a:r>
          </a:p>
          <a:p>
            <a:pPr lvl="1"/>
            <a:r>
              <a:rPr lang="en-US" dirty="0"/>
              <a:t>Plain-old-data types (arrays), multiple languages, prototypes</a:t>
            </a:r>
          </a:p>
          <a:p>
            <a:pPr lvl="1"/>
            <a:r>
              <a:rPr lang="en-US" dirty="0"/>
              <a:t>Abstraction and configuration debts</a:t>
            </a:r>
          </a:p>
          <a:p>
            <a:pPr lvl="1"/>
            <a:r>
              <a:rPr lang="en-US" dirty="0"/>
              <a:t>Data testing, reproducibility, process management, and cultural debts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77946" y="1401346"/>
            <a:ext cx="254952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Stonebraker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Integration: The Current Status and the Way Forward.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IEEE Data Eng. Bull. 41(2) (2018)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1437" y="3888713"/>
            <a:ext cx="167531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Sculley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Hidden Technical Debt in Machine Learning Systems.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NIPS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Rectangle 7"/>
          <p:cNvSpPr/>
          <p:nvPr/>
        </p:nvSpPr>
        <p:spPr>
          <a:xfrm>
            <a:off x="3265448" y="3826987"/>
            <a:ext cx="341393" cy="2525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/>
              <a:t>ML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747" y="406608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359" y="156745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77904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</a:t>
            </a:r>
            <a:br>
              <a:rPr lang="en-US" dirty="0"/>
            </a:br>
            <a:r>
              <a:rPr lang="en-US" dirty="0"/>
              <a:t>Architectures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Motivation and Goals</a:t>
            </a:r>
          </a:p>
          <a:p>
            <a:endParaRPr lang="en-US" dirty="0"/>
          </a:p>
        </p:txBody>
      </p:sp>
      <p:sp>
        <p:nvSpPr>
          <p:cNvPr id="31" name="Gleichschenkliges Dreieck 59"/>
          <p:cNvSpPr>
            <a:spLocks/>
          </p:cNvSpPr>
          <p:nvPr/>
        </p:nvSpPr>
        <p:spPr>
          <a:xfrm>
            <a:off x="1095375" y="2176685"/>
            <a:ext cx="7058026" cy="3476625"/>
          </a:xfrm>
          <a:prstGeom prst="triangle">
            <a:avLst/>
          </a:prstGeom>
          <a:solidFill>
            <a:srgbClr val="7889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Operational Systems</a:t>
            </a:r>
          </a:p>
        </p:txBody>
      </p:sp>
      <p:sp>
        <p:nvSpPr>
          <p:cNvPr id="34" name="Gleichschenkliges Dreieck 62"/>
          <p:cNvSpPr>
            <a:spLocks/>
          </p:cNvSpPr>
          <p:nvPr/>
        </p:nvSpPr>
        <p:spPr>
          <a:xfrm>
            <a:off x="2124075" y="2182302"/>
            <a:ext cx="5010150" cy="2470884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Systems</a:t>
            </a:r>
          </a:p>
        </p:txBody>
      </p:sp>
      <p:sp>
        <p:nvSpPr>
          <p:cNvPr id="36" name="Gleichschenkliges Dreieck 64"/>
          <p:cNvSpPr/>
          <p:nvPr/>
        </p:nvSpPr>
        <p:spPr>
          <a:xfrm>
            <a:off x="3200401" y="2176686"/>
            <a:ext cx="2857500" cy="1409700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Strategic </a:t>
            </a:r>
            <a:b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37" name="Rechteck 66"/>
          <p:cNvSpPr/>
          <p:nvPr/>
        </p:nvSpPr>
        <p:spPr>
          <a:xfrm>
            <a:off x="4326526" y="2546069"/>
            <a:ext cx="583611" cy="390524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DSS</a:t>
            </a: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2" cstate="print"/>
          <a:srcRect b="11689"/>
          <a:stretch>
            <a:fillRect/>
          </a:stretch>
        </p:blipFill>
        <p:spPr bwMode="auto">
          <a:xfrm>
            <a:off x="2432364" y="4693709"/>
            <a:ext cx="962025" cy="84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hteck 68"/>
          <p:cNvSpPr/>
          <p:nvPr/>
        </p:nvSpPr>
        <p:spPr>
          <a:xfrm>
            <a:off x="4692668" y="4738700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ERP</a:t>
            </a:r>
          </a:p>
        </p:txBody>
      </p:sp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9388" y="4502975"/>
            <a:ext cx="13620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hteck 70"/>
          <p:cNvSpPr/>
          <p:nvPr/>
        </p:nvSpPr>
        <p:spPr>
          <a:xfrm>
            <a:off x="7539333" y="5221322"/>
            <a:ext cx="1377822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eCommerce</a:t>
            </a:r>
          </a:p>
        </p:txBody>
      </p:sp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4" cstate="print"/>
          <a:srcRect b="8708"/>
          <a:stretch>
            <a:fillRect/>
          </a:stretch>
        </p:blipFill>
        <p:spPr bwMode="auto">
          <a:xfrm>
            <a:off x="104775" y="4314161"/>
            <a:ext cx="1216479" cy="111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hteck 72"/>
          <p:cNvSpPr/>
          <p:nvPr/>
        </p:nvSpPr>
        <p:spPr>
          <a:xfrm>
            <a:off x="859909" y="5208914"/>
            <a:ext cx="827318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SCM</a:t>
            </a:r>
          </a:p>
        </p:txBody>
      </p:sp>
      <p:sp>
        <p:nvSpPr>
          <p:cNvPr id="44" name="Rechteck 73"/>
          <p:cNvSpPr/>
          <p:nvPr/>
        </p:nvSpPr>
        <p:spPr>
          <a:xfrm>
            <a:off x="6645293" y="4853000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CRM</a:t>
            </a:r>
          </a:p>
        </p:txBody>
      </p:sp>
      <p:sp>
        <p:nvSpPr>
          <p:cNvPr id="45" name="Rechteck 74"/>
          <p:cNvSpPr/>
          <p:nvPr/>
        </p:nvSpPr>
        <p:spPr>
          <a:xfrm>
            <a:off x="3009900" y="4711282"/>
            <a:ext cx="1008643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</a:p>
        </p:txBody>
      </p:sp>
      <p:cxnSp>
        <p:nvCxnSpPr>
          <p:cNvPr id="46" name="Gerade Verbindung mit Pfeil 75"/>
          <p:cNvCxnSpPr/>
          <p:nvPr/>
        </p:nvCxnSpPr>
        <p:spPr>
          <a:xfrm flipV="1">
            <a:off x="1102179" y="5905778"/>
            <a:ext cx="7060746" cy="2931"/>
          </a:xfrm>
          <a:prstGeom prst="straightConnector1">
            <a:avLst/>
          </a:prstGeom>
          <a:ln w="1905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5" cstate="print"/>
          <a:srcRect l="11043" t="8592" r="12077" b="4900"/>
          <a:stretch>
            <a:fillRect/>
          </a:stretch>
        </p:blipFill>
        <p:spPr bwMode="auto">
          <a:xfrm>
            <a:off x="5629275" y="4681760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feld 79"/>
          <p:cNvSpPr txBox="1"/>
          <p:nvPr/>
        </p:nvSpPr>
        <p:spPr>
          <a:xfrm>
            <a:off x="2514600" y="5911638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 Integration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EAI) </a:t>
            </a:r>
          </a:p>
        </p:txBody>
      </p:sp>
      <p:cxnSp>
        <p:nvCxnSpPr>
          <p:cNvPr id="50" name="Gerade Verbindung mit Pfeil 80"/>
          <p:cNvCxnSpPr/>
          <p:nvPr/>
        </p:nvCxnSpPr>
        <p:spPr>
          <a:xfrm flipV="1">
            <a:off x="1461309" y="2182302"/>
            <a:ext cx="0" cy="2791633"/>
          </a:xfrm>
          <a:prstGeom prst="straightConnector1">
            <a:avLst/>
          </a:prstGeom>
          <a:ln w="19050">
            <a:solidFill>
              <a:srgbClr val="0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81"/>
          <p:cNvSpPr txBox="1"/>
          <p:nvPr/>
        </p:nvSpPr>
        <p:spPr>
          <a:xfrm>
            <a:off x="94462" y="2844711"/>
            <a:ext cx="1325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Integration </a:t>
            </a:r>
            <a:b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ETL) </a:t>
            </a:r>
          </a:p>
        </p:txBody>
      </p:sp>
      <p:sp>
        <p:nvSpPr>
          <p:cNvPr id="53" name="Zylinder 65"/>
          <p:cNvSpPr/>
          <p:nvPr/>
        </p:nvSpPr>
        <p:spPr>
          <a:xfrm>
            <a:off x="4720970" y="3614962"/>
            <a:ext cx="974980" cy="647699"/>
          </a:xfrm>
          <a:prstGeom prst="can">
            <a:avLst>
              <a:gd name="adj" fmla="val 32246"/>
            </a:avLst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</a:rPr>
              <a:t>DWH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8550" y="3624486"/>
            <a:ext cx="827966" cy="66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extBox 55"/>
          <p:cNvSpPr txBox="1"/>
          <p:nvPr/>
        </p:nvSpPr>
        <p:spPr>
          <a:xfrm>
            <a:off x="1482549" y="1870110"/>
            <a:ext cx="260633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#1 Information System Pyramid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4354024" y="1270785"/>
            <a:ext cx="3421727" cy="314545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456204" y="1870110"/>
            <a:ext cx="144500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#2 Data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Lake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81" y="730776"/>
            <a:ext cx="2097502" cy="123132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909183" y="1992205"/>
            <a:ext cx="209138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Audio, Image, Video, Text, Streams, Logs</a:t>
            </a:r>
          </a:p>
        </p:txBody>
      </p:sp>
      <p:sp>
        <p:nvSpPr>
          <p:cNvPr id="73" name="Rechteck 70"/>
          <p:cNvSpPr/>
          <p:nvPr/>
        </p:nvSpPr>
        <p:spPr>
          <a:xfrm>
            <a:off x="7711102" y="2729289"/>
            <a:ext cx="1306956" cy="564962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Stores</a:t>
            </a:r>
          </a:p>
        </p:txBody>
      </p:sp>
      <p:sp>
        <p:nvSpPr>
          <p:cNvPr id="75" name="Rechteck 70"/>
          <p:cNvSpPr/>
          <p:nvPr/>
        </p:nvSpPr>
        <p:spPr>
          <a:xfrm>
            <a:off x="5284745" y="720149"/>
            <a:ext cx="1459160" cy="851604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Computation</a:t>
            </a:r>
          </a:p>
          <a:p>
            <a:pPr algn="ctr"/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Frameworks</a:t>
            </a:r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Can 75"/>
          <p:cNvSpPr/>
          <p:nvPr/>
        </p:nvSpPr>
        <p:spPr>
          <a:xfrm>
            <a:off x="6671900" y="2719580"/>
            <a:ext cx="944747" cy="400502"/>
          </a:xfrm>
          <a:prstGeom prst="can">
            <a:avLst>
              <a:gd name="adj" fmla="val 20759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6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Catalogs</a:t>
            </a:r>
          </a:p>
        </p:txBody>
      </p:sp>
      <p:pic>
        <p:nvPicPr>
          <p:cNvPr id="80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68" y="720149"/>
            <a:ext cx="659544" cy="3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077" y="3366786"/>
            <a:ext cx="535006" cy="40125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7080" y="3366786"/>
            <a:ext cx="846906" cy="32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66" grpId="0"/>
      <p:bldP spid="72" grpId="0"/>
      <p:bldP spid="73" grpId="0" animBg="1"/>
      <p:bldP spid="75" grpId="0" animBg="1"/>
      <p:bldP spid="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Video Recording </a:t>
            </a:r>
          </a:p>
          <a:p>
            <a:pPr lvl="1"/>
            <a:r>
              <a:rPr lang="en-US" dirty="0"/>
              <a:t>Link in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TUbe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 err="1">
                <a:solidFill>
                  <a:srgbClr val="7889FB"/>
                </a:solidFill>
              </a:rPr>
              <a:t>TeachCenter</a:t>
            </a:r>
            <a:r>
              <a:rPr lang="en-US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Optional attendance (independent of COVID)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Hybrid</a:t>
            </a:r>
            <a:r>
              <a:rPr lang="en-US" dirty="0">
                <a:solidFill>
                  <a:schemeClr val="tx1"/>
                </a:solidFill>
              </a:rPr>
              <a:t>, in-person but video-recorded lectures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HS i5</a:t>
            </a: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en-US" dirty="0" err="1" smtClean="0">
                <a:solidFill>
                  <a:schemeClr val="tx1"/>
                </a:solidFill>
              </a:rPr>
              <a:t>Webex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smtClean="0"/>
              <a:t>https</a:t>
            </a:r>
            <a:r>
              <a:rPr lang="en-US" dirty="0"/>
              <a:t>://tugraz.webex.com/meet/shafaq.siddiqi </a:t>
            </a: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#2 </a:t>
            </a:r>
            <a:r>
              <a:rPr lang="en-US" dirty="0">
                <a:solidFill>
                  <a:schemeClr val="tx1"/>
                </a:solidFill>
              </a:rPr>
              <a:t>Course Registration </a:t>
            </a:r>
            <a:r>
              <a:rPr lang="en-US" sz="1800" b="0" dirty="0">
                <a:solidFill>
                  <a:schemeClr val="tx1"/>
                </a:solidFill>
              </a:rPr>
              <a:t>(as of Oct 07)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Data Integration and Large-Scale Analysis </a:t>
            </a:r>
            <a:r>
              <a:rPr lang="en-US" dirty="0">
                <a:solidFill>
                  <a:schemeClr val="tx1"/>
                </a:solidFill>
              </a:rPr>
              <a:t>(DIA)</a:t>
            </a:r>
            <a:r>
              <a:rPr lang="en-US" b="1" dirty="0">
                <a:solidFill>
                  <a:srgbClr val="7889FB"/>
                </a:solidFill>
              </a:rPr>
              <a:t>	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54" y="1537397"/>
            <a:ext cx="1727400" cy="5051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69824" y="3441926"/>
            <a:ext cx="198898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WS20/21: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96 (2)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WS21/22: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122 (4</a:t>
            </a:r>
            <a:r>
              <a:rPr lang="en-US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WS21/22: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117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(4</a:t>
            </a:r>
            <a:r>
              <a:rPr lang="en-US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5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/>
              <a:t>#1 </a:t>
            </a:r>
            <a:r>
              <a:rPr lang="en-US" dirty="0">
                <a:solidFill>
                  <a:srgbClr val="7889FB"/>
                </a:solidFill>
              </a:rPr>
              <a:t>Major data integration architectures</a:t>
            </a:r>
          </a:p>
          <a:p>
            <a:pPr lvl="1"/>
            <a:endParaRPr lang="en-US" dirty="0"/>
          </a:p>
          <a:p>
            <a:r>
              <a:rPr lang="en-US" dirty="0"/>
              <a:t>#2 </a:t>
            </a:r>
            <a:r>
              <a:rPr lang="en-US" dirty="0">
                <a:solidFill>
                  <a:srgbClr val="7889FB"/>
                </a:solidFill>
              </a:rPr>
              <a:t>Key techniques for data integration and cleaning</a:t>
            </a:r>
          </a:p>
          <a:p>
            <a:pPr lvl="1"/>
            <a:endParaRPr lang="en-US" dirty="0"/>
          </a:p>
          <a:p>
            <a:r>
              <a:rPr lang="en-US" dirty="0"/>
              <a:t>#3 </a:t>
            </a:r>
            <a:r>
              <a:rPr lang="en-US" dirty="0">
                <a:solidFill>
                  <a:srgbClr val="7889FB"/>
                </a:solidFill>
              </a:rPr>
              <a:t>Methods for large-scale data storage and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Motivation and Goals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43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SystemDS</a:t>
            </a:r>
            <a:r>
              <a:rPr lang="en-US" b="1" dirty="0">
                <a:solidFill>
                  <a:srgbClr val="7889FB"/>
                </a:solidFill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 Declarative ML System for the </a:t>
            </a:r>
            <a:br>
              <a:rPr lang="en-US" dirty="0"/>
            </a:br>
            <a:r>
              <a:rPr lang="en-US" dirty="0"/>
              <a:t>End-to-End Data Science Lifecycle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and System Architecture</a:t>
            </a:r>
          </a:p>
          <a:p>
            <a:r>
              <a:rPr lang="en-US" dirty="0">
                <a:hlinkClick r:id="rId3"/>
              </a:rPr>
              <a:t>https://github.com/apache/systemds</a:t>
            </a:r>
            <a:r>
              <a:rPr lang="en-US" dirty="0"/>
              <a:t> </a:t>
            </a:r>
            <a:br>
              <a:rPr lang="en-US" dirty="0"/>
            </a:b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279390" y="5211068"/>
            <a:ext cx="2371390" cy="617038"/>
            <a:chOff x="1548914" y="5246611"/>
            <a:chExt cx="2371390" cy="6170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2" r="73979" b="17312"/>
            <a:stretch/>
          </p:blipFill>
          <p:spPr>
            <a:xfrm>
              <a:off x="3385742" y="5279896"/>
              <a:ext cx="534562" cy="511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914" y="5246611"/>
              <a:ext cx="1517988" cy="617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276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ML System?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628650" y="1640247"/>
            <a:ext cx="7886700" cy="466734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36F7B24-59FE-48B6-9F6E-869B26DC09AC}"/>
              </a:ext>
            </a:extLst>
          </p:cNvPr>
          <p:cNvSpPr/>
          <p:nvPr/>
        </p:nvSpPr>
        <p:spPr>
          <a:xfrm>
            <a:off x="2092751" y="1469056"/>
            <a:ext cx="5005633" cy="15555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5165444" y="1555404"/>
            <a:ext cx="1762812" cy="1296000"/>
          </a:xfrm>
          <a:prstGeom prst="ellipse">
            <a:avLst/>
          </a:prstGeom>
          <a:solidFill>
            <a:srgbClr val="7889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(ML)</a:t>
            </a:r>
          </a:p>
        </p:txBody>
      </p:sp>
      <p:sp>
        <p:nvSpPr>
          <p:cNvPr id="61" name="Oval 60"/>
          <p:cNvSpPr/>
          <p:nvPr/>
        </p:nvSpPr>
        <p:spPr>
          <a:xfrm>
            <a:off x="2283542" y="1555404"/>
            <a:ext cx="1764000" cy="1296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</a:p>
        </p:txBody>
      </p:sp>
      <p:sp>
        <p:nvSpPr>
          <p:cNvPr id="62" name="Oval 61"/>
          <p:cNvSpPr/>
          <p:nvPr/>
        </p:nvSpPr>
        <p:spPr>
          <a:xfrm>
            <a:off x="3669481" y="1566337"/>
            <a:ext cx="1762812" cy="129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9073" y="1773724"/>
            <a:ext cx="187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Applications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(entire KDD/DS lifecycle)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77665" y="1357853"/>
            <a:ext cx="1857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Recommenders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Dim Reduction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Neural Networks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DBA69B5-7D9B-44B4-8CEE-4C8ECE63CCEC}"/>
              </a:ext>
            </a:extLst>
          </p:cNvPr>
          <p:cNvSpPr/>
          <p:nvPr/>
        </p:nvSpPr>
        <p:spPr>
          <a:xfrm>
            <a:off x="3571237" y="3620016"/>
            <a:ext cx="2047140" cy="875220"/>
          </a:xfrm>
          <a:prstGeom prst="rect">
            <a:avLst/>
          </a:prstGeom>
          <a:solidFill>
            <a:srgbClr val="F701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</a:t>
            </a:r>
          </a:p>
        </p:txBody>
      </p:sp>
      <p:cxnSp>
        <p:nvCxnSpPr>
          <p:cNvPr id="66" name="Straight Arrow Connector 65"/>
          <p:cNvCxnSpPr>
            <a:cxnSpLocks/>
            <a:stCxn id="65" idx="0"/>
            <a:endCxn id="59" idx="2"/>
          </p:cNvCxnSpPr>
          <p:nvPr/>
        </p:nvCxnSpPr>
        <p:spPr>
          <a:xfrm flipV="1">
            <a:off x="4594807" y="3024651"/>
            <a:ext cx="761" cy="595365"/>
          </a:xfrm>
          <a:prstGeom prst="straightConnector1">
            <a:avLst/>
          </a:prstGeom>
          <a:ln w="25400">
            <a:solidFill>
              <a:srgbClr val="7889FB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F7B24-59FE-48B6-9F6E-869B26DC09AC}"/>
              </a:ext>
            </a:extLst>
          </p:cNvPr>
          <p:cNvSpPr/>
          <p:nvPr/>
        </p:nvSpPr>
        <p:spPr>
          <a:xfrm>
            <a:off x="227814" y="1319795"/>
            <a:ext cx="8708794" cy="530265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5618377" y="3876850"/>
            <a:ext cx="3318231" cy="2594767"/>
            <a:chOff x="5618377" y="3876850"/>
            <a:chExt cx="3318231" cy="2594767"/>
          </a:xfrm>
        </p:grpSpPr>
        <p:sp>
          <p:nvSpPr>
            <p:cNvPr id="69" name="Oval 68"/>
            <p:cNvSpPr/>
            <p:nvPr/>
          </p:nvSpPr>
          <p:spPr>
            <a:xfrm>
              <a:off x="6967535" y="4545271"/>
              <a:ext cx="1762812" cy="1296000"/>
            </a:xfrm>
            <a:prstGeom prst="ellipse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HPC</a:t>
              </a:r>
            </a:p>
            <a:p>
              <a:pPr algn="ctr"/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661213" y="5175617"/>
              <a:ext cx="1764000" cy="1296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Prog</a:t>
              </a:r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Language Compilers</a:t>
              </a:r>
            </a:p>
          </p:txBody>
        </p:sp>
        <p:cxnSp>
          <p:nvCxnSpPr>
            <p:cNvPr id="71" name="Straight Arrow Connector 70"/>
            <p:cNvCxnSpPr>
              <a:cxnSpLocks/>
              <a:endCxn id="65" idx="3"/>
            </p:cNvCxnSpPr>
            <p:nvPr/>
          </p:nvCxnSpPr>
          <p:spPr>
            <a:xfrm flipH="1" flipV="1">
              <a:off x="5618377" y="4057626"/>
              <a:ext cx="1178587" cy="672189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796964" y="3876850"/>
              <a:ext cx="2139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Compilation Techniques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15082" y="3523606"/>
            <a:ext cx="3256155" cy="2965665"/>
            <a:chOff x="315082" y="3523606"/>
            <a:chExt cx="3256155" cy="2965665"/>
          </a:xfrm>
        </p:grpSpPr>
        <p:sp>
          <p:nvSpPr>
            <p:cNvPr id="74" name="Oval 73"/>
            <p:cNvSpPr/>
            <p:nvPr/>
          </p:nvSpPr>
          <p:spPr>
            <a:xfrm>
              <a:off x="392284" y="4192115"/>
              <a:ext cx="1764000" cy="1296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Distributed Systems</a:t>
              </a:r>
            </a:p>
            <a:p>
              <a:pPr algn="ctr"/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65015" y="5193271"/>
              <a:ext cx="1762812" cy="1296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Operating  Systems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097629" y="4768612"/>
              <a:ext cx="1931321" cy="1139472"/>
            </a:xfrm>
            <a:prstGeom prst="ellipse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Management</a:t>
              </a:r>
            </a:p>
          </p:txBody>
        </p:sp>
        <p:cxnSp>
          <p:nvCxnSpPr>
            <p:cNvPr id="77" name="Straight Arrow Connector 76"/>
            <p:cNvCxnSpPr>
              <a:cxnSpLocks/>
              <a:endCxn id="65" idx="1"/>
            </p:cNvCxnSpPr>
            <p:nvPr/>
          </p:nvCxnSpPr>
          <p:spPr>
            <a:xfrm flipV="1">
              <a:off x="2392650" y="4057626"/>
              <a:ext cx="1178587" cy="546956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15082" y="3523606"/>
              <a:ext cx="2713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Runtime Techniques (Execution, Data Access)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652285" y="4495236"/>
            <a:ext cx="2477487" cy="1843526"/>
            <a:chOff x="3652285" y="4495236"/>
            <a:chExt cx="2477487" cy="1843526"/>
          </a:xfrm>
        </p:grpSpPr>
        <p:sp>
          <p:nvSpPr>
            <p:cNvPr id="80" name="Oval 79"/>
            <p:cNvSpPr/>
            <p:nvPr/>
          </p:nvSpPr>
          <p:spPr>
            <a:xfrm>
              <a:off x="3652285" y="5315359"/>
              <a:ext cx="1939093" cy="102340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HW Architecture</a:t>
              </a:r>
            </a:p>
          </p:txBody>
        </p:sp>
        <p:cxnSp>
          <p:nvCxnSpPr>
            <p:cNvPr id="81" name="Straight Arrow Connector 80"/>
            <p:cNvCxnSpPr>
              <a:cxnSpLocks/>
              <a:endCxn id="65" idx="2"/>
            </p:cNvCxnSpPr>
            <p:nvPr/>
          </p:nvCxnSpPr>
          <p:spPr>
            <a:xfrm flipV="1">
              <a:off x="4594795" y="4495236"/>
              <a:ext cx="12" cy="682668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4475835" y="4957296"/>
              <a:ext cx="165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Accelerators</a:t>
              </a: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5927206" y="3265965"/>
            <a:ext cx="1739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Rapidly Evolving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1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ML Systems</a:t>
            </a:r>
            <a:endParaRPr lang="en-US" b="0" dirty="0"/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Numerical computing</a:t>
            </a:r>
            <a:r>
              <a:rPr lang="en-US" dirty="0"/>
              <a:t> frameworks</a:t>
            </a: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ML Algorithm libraries</a:t>
            </a:r>
            <a:r>
              <a:rPr lang="en-US" dirty="0"/>
              <a:t> (local, large-scale)</a:t>
            </a:r>
          </a:p>
          <a:p>
            <a:pPr lvl="1"/>
            <a:r>
              <a:rPr lang="en-US" b="1" dirty="0"/>
              <a:t>#3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Linear algebra ML systems </a:t>
            </a:r>
            <a:r>
              <a:rPr lang="en-US" dirty="0">
                <a:solidFill>
                  <a:schemeClr val="tx1"/>
                </a:solidFill>
              </a:rPr>
              <a:t>(large-scale)</a:t>
            </a:r>
          </a:p>
          <a:p>
            <a:pPr lvl="1"/>
            <a:r>
              <a:rPr lang="en-US" b="1" dirty="0"/>
              <a:t>#4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Deep neural network</a:t>
            </a:r>
            <a:r>
              <a:rPr lang="en-US" dirty="0"/>
              <a:t> (DNN) frameworks</a:t>
            </a:r>
          </a:p>
          <a:p>
            <a:pPr lvl="1"/>
            <a:r>
              <a:rPr lang="en-US" b="1" dirty="0"/>
              <a:t>#5 </a:t>
            </a:r>
            <a:r>
              <a:rPr lang="en-US" b="1" dirty="0">
                <a:solidFill>
                  <a:srgbClr val="7889FB"/>
                </a:solidFill>
              </a:rPr>
              <a:t>Model management, and deployment</a:t>
            </a:r>
          </a:p>
          <a:p>
            <a:pPr lvl="1"/>
            <a:endParaRPr lang="en-US" sz="700" dirty="0"/>
          </a:p>
          <a:p>
            <a:r>
              <a:rPr lang="en-US" dirty="0"/>
              <a:t>Exploratory Data-Science Lifecycle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Open-ended problems </a:t>
            </a:r>
            <a:r>
              <a:rPr lang="en-US" dirty="0"/>
              <a:t>w/ underspecified objectives</a:t>
            </a:r>
          </a:p>
          <a:p>
            <a:pPr lvl="1"/>
            <a:r>
              <a:rPr lang="en-US" dirty="0"/>
              <a:t>Hypotheses, data integration, run analytics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Unknown value </a:t>
            </a:r>
            <a:r>
              <a:rPr lang="en-US" dirty="0">
                <a:sym typeface="Wingdings" panose="05000000000000000000" pitchFamily="2" charset="2"/>
              </a:rPr>
              <a:t> lack of system infrastructure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Redundancy of manual efforts and computation</a:t>
            </a:r>
          </a:p>
          <a:p>
            <a:pPr lvl="1"/>
            <a:endParaRPr lang="en-US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6628301" y="3681546"/>
            <a:ext cx="230072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“Take these datasets and show value or competitive advantage”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AD177-5F3B-4753-883E-7A5CF0912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07" y="1735564"/>
            <a:ext cx="741075" cy="385587"/>
          </a:xfrm>
          <a:prstGeom prst="rect">
            <a:avLst/>
          </a:prstGeom>
        </p:spPr>
      </p:pic>
      <p:pic>
        <p:nvPicPr>
          <p:cNvPr id="7" name="Graphic 87">
            <a:extLst>
              <a:ext uri="{FF2B5EF4-FFF2-40B4-BE49-F238E27FC236}">
                <a16:creationId xmlns:a16="http://schemas.microsoft.com/office/drawing/2014/main" id="{13DC4519-F41E-40DC-90D6-66F4DE977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11003" y="2228939"/>
            <a:ext cx="1043527" cy="251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848" y="2173791"/>
            <a:ext cx="1087676" cy="316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8E35E-73C7-40FA-9FB0-814BABB7F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90" y="2515953"/>
            <a:ext cx="659373" cy="561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C6360D-46D3-4969-8621-0C7A6D30F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218" y="2557229"/>
            <a:ext cx="1027585" cy="2130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50F4BD-970F-4FE7-BEB0-38BC767C1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17" y="1350818"/>
            <a:ext cx="919781" cy="365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E9B620-E9BF-414B-BABE-63EAE006D8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27" y="1518881"/>
            <a:ext cx="491759" cy="381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790D4E-60BC-4B56-BAEE-C3036922F0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01" y="1817276"/>
            <a:ext cx="447590" cy="335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389A66-1617-4BD5-84DE-B8FD887A19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67" y="1832591"/>
            <a:ext cx="771734" cy="27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4B17D-30F3-42FB-82B8-C0915E18AED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7613605" y="1328662"/>
            <a:ext cx="548869" cy="395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4C8685-BFBE-4C6E-A961-EA57C99B7F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85" y="2574069"/>
            <a:ext cx="765094" cy="2623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539" y="2900670"/>
            <a:ext cx="737545" cy="213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9663" y="2978460"/>
            <a:ext cx="620898" cy="254150"/>
          </a:xfrm>
          <a:prstGeom prst="rect">
            <a:avLst/>
          </a:prstGeom>
        </p:spPr>
      </p:pic>
      <p:pic>
        <p:nvPicPr>
          <p:cNvPr id="1026" name="Picture 2" descr="Bildergebnis für dask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6808138" y="1137018"/>
            <a:ext cx="726229" cy="2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BAF776-7FB1-45C2-9A86-36F225B5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729" y="2550295"/>
            <a:ext cx="3404931" cy="139746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Design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Effective and efficient </a:t>
            </a:r>
            <a:r>
              <a:rPr lang="en-US" b="1" dirty="0">
                <a:solidFill>
                  <a:schemeClr val="accent1"/>
                </a:solidFill>
              </a:rPr>
              <a:t>data preparation, ML, and model debugging at scale</a:t>
            </a:r>
          </a:p>
          <a:p>
            <a:pPr lvl="1"/>
            <a:r>
              <a:rPr lang="en-US" dirty="0"/>
              <a:t>High-level abstractions for different lifecycle tasks and users </a:t>
            </a:r>
          </a:p>
          <a:p>
            <a:pPr lvl="1"/>
            <a:endParaRPr lang="en-US" dirty="0"/>
          </a:p>
          <a:p>
            <a:r>
              <a:rPr lang="en-US" dirty="0"/>
              <a:t>#1 Based on </a:t>
            </a:r>
            <a:r>
              <a:rPr lang="en-US" dirty="0">
                <a:solidFill>
                  <a:srgbClr val="7889FB"/>
                </a:solidFill>
              </a:rPr>
              <a:t>DSL for ML</a:t>
            </a:r>
            <a:r>
              <a:rPr lang="en-US" dirty="0"/>
              <a:t> Training/Scoring</a:t>
            </a:r>
          </a:p>
          <a:p>
            <a:pPr lvl="1"/>
            <a:r>
              <a:rPr lang="en-US" dirty="0"/>
              <a:t>Hierarchy of </a:t>
            </a:r>
            <a:r>
              <a:rPr lang="en-US" b="1" dirty="0">
                <a:solidFill>
                  <a:schemeClr val="accent1"/>
                </a:solidFill>
              </a:rPr>
              <a:t>abstractions for DS tasks</a:t>
            </a:r>
          </a:p>
          <a:p>
            <a:pPr lvl="1"/>
            <a:r>
              <a:rPr lang="en-US" dirty="0"/>
              <a:t>ML-based </a:t>
            </a:r>
            <a:r>
              <a:rPr lang="en-US" dirty="0" err="1"/>
              <a:t>SotA</a:t>
            </a:r>
            <a:r>
              <a:rPr lang="en-US" dirty="0"/>
              <a:t>, interleaved, performance</a:t>
            </a:r>
          </a:p>
          <a:p>
            <a:pPr lvl="1"/>
            <a:endParaRPr lang="en-US" sz="1200" dirty="0"/>
          </a:p>
          <a:p>
            <a:r>
              <a:rPr lang="en-US" dirty="0"/>
              <a:t>#2 </a:t>
            </a:r>
            <a:r>
              <a:rPr lang="en-US" dirty="0">
                <a:solidFill>
                  <a:srgbClr val="7889FB"/>
                </a:solidFill>
              </a:rPr>
              <a:t>Hybrid Runtime Plans</a:t>
            </a:r>
            <a:r>
              <a:rPr lang="en-US" dirty="0"/>
              <a:t> and </a:t>
            </a:r>
            <a:r>
              <a:rPr lang="en-US" dirty="0">
                <a:solidFill>
                  <a:srgbClr val="7889FB"/>
                </a:solidFill>
              </a:rPr>
              <a:t>Optimizing Compiler</a:t>
            </a:r>
          </a:p>
          <a:p>
            <a:pPr lvl="1"/>
            <a:r>
              <a:rPr lang="en-US" dirty="0"/>
              <a:t>System infrastructure for diversity of algorithm classes</a:t>
            </a:r>
          </a:p>
          <a:p>
            <a:pPr lvl="1"/>
            <a:r>
              <a:rPr lang="en-US" dirty="0"/>
              <a:t>Different parallelization strategies and new architectures (</a:t>
            </a:r>
            <a:r>
              <a:rPr lang="en-US" b="1" dirty="0">
                <a:solidFill>
                  <a:schemeClr val="accent1"/>
                </a:solidFill>
              </a:rPr>
              <a:t>Federated 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Abstractions </a:t>
            </a:r>
            <a:r>
              <a:rPr lang="en-US" dirty="0">
                <a:sym typeface="Wingdings" panose="05000000000000000000" pitchFamily="2" charset="2"/>
              </a:rPr>
              <a:t> redundancy  automatic optimization  </a:t>
            </a:r>
            <a:r>
              <a:rPr lang="en-US" dirty="0"/>
              <a:t> </a:t>
            </a:r>
          </a:p>
          <a:p>
            <a:pPr lvl="1"/>
            <a:endParaRPr lang="en-US" sz="1200" dirty="0"/>
          </a:p>
          <a:p>
            <a:r>
              <a:rPr lang="en-US" dirty="0"/>
              <a:t>#3 Data Model: </a:t>
            </a:r>
            <a:r>
              <a:rPr lang="en-US" dirty="0">
                <a:solidFill>
                  <a:srgbClr val="7889FB"/>
                </a:solidFill>
              </a:rPr>
              <a:t>Heterogeneous Tensors</a:t>
            </a:r>
          </a:p>
          <a:p>
            <a:pPr lvl="1"/>
            <a:r>
              <a:rPr lang="en-US" dirty="0"/>
              <a:t>Data integration/prep requires </a:t>
            </a:r>
            <a:r>
              <a:rPr lang="en-US" b="1" dirty="0">
                <a:solidFill>
                  <a:schemeClr val="accent1"/>
                </a:solidFill>
              </a:rPr>
              <a:t>generic data model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–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16" y="5140658"/>
            <a:ext cx="2035746" cy="11001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2145" y="658763"/>
            <a:ext cx="273336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Apache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SystemML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(since 2010)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SystemDS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(09/2018)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Apache </a:t>
            </a:r>
            <a:r>
              <a:rPr lang="en-US" sz="16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SystemDS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(07/2020)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55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–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" y="1349987"/>
            <a:ext cx="7724686" cy="594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4" y="1349987"/>
            <a:ext cx="7875874" cy="2074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4" y="1349988"/>
            <a:ext cx="7875873" cy="4486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84" y="1349988"/>
            <a:ext cx="7875873" cy="45395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8" y="6080148"/>
            <a:ext cx="497489" cy="640080"/>
          </a:xfrm>
          <a:prstGeom prst="rect">
            <a:avLst/>
          </a:prstGeom>
          <a:noFill/>
          <a:ln w="25400">
            <a:solidFill>
              <a:srgbClr val="7889FB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199535" y="6021156"/>
            <a:ext cx="790513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[M. Boehm, I.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Antonov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Baunsgaard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Dokter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Ginthör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Innerebner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Klezin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S. N.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Lindstaedt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Phani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S. Siddiqui, S. Benjamin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Wrede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Declarative Machine Learning System for the End-to-End Data Science Lifecycle.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561006" y="635905"/>
            <a:ext cx="1406013" cy="616310"/>
            <a:chOff x="7561006" y="635905"/>
            <a:chExt cx="1406013" cy="616310"/>
          </a:xfrm>
        </p:grpSpPr>
        <p:sp>
          <p:nvSpPr>
            <p:cNvPr id="3" name="TextBox 2"/>
            <p:cNvSpPr txBox="1"/>
            <p:nvPr/>
          </p:nvSpPr>
          <p:spPr>
            <a:xfrm>
              <a:off x="7580575" y="635905"/>
              <a:ext cx="1386444" cy="38345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&gt;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17,500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tests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34DDA1-2353-412C-8D69-82FE99A48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1006" y="983970"/>
              <a:ext cx="325125" cy="26824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34DDA1-2353-412C-8D69-82FE99A48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3573" y="979053"/>
              <a:ext cx="325125" cy="26824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34DDA1-2353-412C-8D69-82FE99A48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6140" y="983968"/>
              <a:ext cx="325125" cy="26824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63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HOP and LOP DAG Compilation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–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1" y="1251155"/>
            <a:ext cx="3434760" cy="333937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LinregDS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(Direct Solve)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700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X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read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$1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y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read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$2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intercept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$3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; 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lambda = 0.001;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  <a:p>
            <a:endParaRPr lang="en-US" sz="300" b="1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 intercept == 1 ) {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  ones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matrix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(1, </a:t>
            </a:r>
            <a:r>
              <a:rPr lang="en-US" sz="1200" b="1" dirty="0" err="1">
                <a:latin typeface="Consolas" panose="020B0609020204030204" pitchFamily="49" charset="0"/>
                <a:cs typeface="Courier New" pitchFamily="49" charset="0"/>
              </a:rPr>
              <a:t>nrow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(X), 1); 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  X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append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(X, ones);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endParaRPr lang="en-US" sz="300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I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matrix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(1, </a:t>
            </a:r>
            <a:r>
              <a:rPr lang="en-US" sz="1200" b="1" dirty="0" err="1">
                <a:latin typeface="Consolas" panose="020B0609020204030204" pitchFamily="49" charset="0"/>
                <a:cs typeface="Courier New" pitchFamily="49" charset="0"/>
              </a:rPr>
              <a:t>ncol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(X), 1);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A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t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 %*% X + </a:t>
            </a:r>
            <a:r>
              <a:rPr lang="en-US" sz="1200" b="1" dirty="0" err="1">
                <a:latin typeface="Consolas" panose="020B0609020204030204" pitchFamily="49" charset="0"/>
                <a:cs typeface="Courier New" pitchFamily="49" charset="0"/>
              </a:rPr>
              <a:t>diag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(I)*lambda;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b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t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 %*% y;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beta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solve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(A, b);</a:t>
            </a:r>
            <a:br>
              <a:rPr lang="en-US" sz="1200" dirty="0">
                <a:latin typeface="Consolas" panose="020B0609020204030204" pitchFamily="49" charset="0"/>
                <a:cs typeface="Courier New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  <a:p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write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(beta,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$4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26355" y="2832803"/>
            <a:ext cx="2770952" cy="422028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7274" y="3432137"/>
            <a:ext cx="3068664" cy="1101972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74" y="2670143"/>
            <a:ext cx="3068664" cy="709248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77660" y="1502694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HOP DAG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3684" y="4243790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LOP DAG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82404" y="1321982"/>
            <a:ext cx="224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driver mem: 20 GB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exec mem:   60 GB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29220" y="2719939"/>
            <a:ext cx="2791840" cy="1219200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3320460" y="2154877"/>
            <a:ext cx="685800" cy="2050933"/>
          </a:xfrm>
          <a:prstGeom prst="straightConnector1">
            <a:avLst/>
          </a:prstGeom>
          <a:ln w="19050">
            <a:solidFill>
              <a:srgbClr val="7889FB"/>
            </a:solidFill>
            <a:prstDash val="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158660" y="1682820"/>
            <a:ext cx="3505200" cy="2290465"/>
            <a:chOff x="4114800" y="1749623"/>
            <a:chExt cx="3505200" cy="2290465"/>
          </a:xfrm>
        </p:grpSpPr>
        <p:sp>
          <p:nvSpPr>
            <p:cNvPr id="16" name="TextBox 15"/>
            <p:cNvSpPr txBox="1"/>
            <p:nvPr/>
          </p:nvSpPr>
          <p:spPr>
            <a:xfrm>
              <a:off x="4114800" y="3578423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dg(rand)</a:t>
              </a:r>
              <a:b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</a:b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(10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3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x1,10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3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cxnSp>
          <p:nvCxnSpPr>
            <p:cNvPr id="17" name="Straight Arrow Connector 16"/>
            <p:cNvCxnSpPr>
              <a:stCxn id="16" idx="0"/>
              <a:endCxn id="18" idx="2"/>
            </p:cNvCxnSpPr>
            <p:nvPr/>
          </p:nvCxnSpPr>
          <p:spPr>
            <a:xfrm rot="5400000" flipH="1" flipV="1">
              <a:off x="4495880" y="3311803"/>
              <a:ext cx="53324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267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r(</a:t>
              </a:r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diag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81600" y="3578423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X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(10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8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x10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3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,10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11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77000" y="3578423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y</a:t>
              </a:r>
              <a:b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</a:b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(10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8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x1,10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8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10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ba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53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ba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29200" y="32458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r(t)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10800000">
              <a:off x="5562600" y="3522822"/>
              <a:ext cx="228600" cy="1040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9" idx="0"/>
              <a:endCxn id="21" idx="2"/>
            </p:cNvCxnSpPr>
            <p:nvPr/>
          </p:nvCxnSpPr>
          <p:spPr>
            <a:xfrm rot="5400000" flipH="1" flipV="1">
              <a:off x="5638880" y="3311803"/>
              <a:ext cx="53324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3" idx="0"/>
            </p:cNvCxnSpPr>
            <p:nvPr/>
          </p:nvCxnSpPr>
          <p:spPr>
            <a:xfrm rot="5400000" flipH="1" flipV="1">
              <a:off x="5495231" y="3026053"/>
              <a:ext cx="249038" cy="190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5726724" y="3017222"/>
              <a:ext cx="1131276" cy="331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0"/>
              <a:endCxn id="22" idx="2"/>
            </p:cNvCxnSpPr>
            <p:nvPr/>
          </p:nvCxnSpPr>
          <p:spPr>
            <a:xfrm rot="5400000" flipH="1" flipV="1">
              <a:off x="6781880" y="3311803"/>
              <a:ext cx="53324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953000" y="2407622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b(+)</a:t>
              </a:r>
            </a:p>
          </p:txBody>
        </p:sp>
        <p:cxnSp>
          <p:nvCxnSpPr>
            <p:cNvPr id="30" name="Straight Arrow Connector 29"/>
            <p:cNvCxnSpPr>
              <a:stCxn id="18" idx="0"/>
            </p:cNvCxnSpPr>
            <p:nvPr/>
          </p:nvCxnSpPr>
          <p:spPr>
            <a:xfrm rot="5400000" flipH="1" flipV="1">
              <a:off x="4906069" y="2492653"/>
              <a:ext cx="131962" cy="419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1" idx="0"/>
            </p:cNvCxnSpPr>
            <p:nvPr/>
          </p:nvCxnSpPr>
          <p:spPr>
            <a:xfrm rot="16200000" flipV="1">
              <a:off x="5629969" y="2492653"/>
              <a:ext cx="131962" cy="419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791200" y="21790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b(solve)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5562600" y="2407622"/>
              <a:ext cx="457200" cy="76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2" idx="0"/>
            </p:cNvCxnSpPr>
            <p:nvPr/>
          </p:nvCxnSpPr>
          <p:spPr>
            <a:xfrm rot="16200000" flipV="1">
              <a:off x="6544369" y="2264053"/>
              <a:ext cx="360562" cy="6477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91200" y="1749623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write</a:t>
              </a:r>
            </a:p>
          </p:txBody>
        </p:sp>
        <p:cxnSp>
          <p:nvCxnSpPr>
            <p:cNvPr id="36" name="Straight Arrow Connector 35"/>
            <p:cNvCxnSpPr>
              <a:stCxn id="32" idx="0"/>
              <a:endCxn id="35" idx="2"/>
            </p:cNvCxnSpPr>
            <p:nvPr/>
          </p:nvCxnSpPr>
          <p:spPr>
            <a:xfrm rot="5400000" flipH="1" flipV="1">
              <a:off x="6210300" y="2102822"/>
              <a:ext cx="15240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1948860" y="1632155"/>
            <a:ext cx="1524000" cy="738664"/>
          </a:xfrm>
          <a:prstGeom prst="rect">
            <a:avLst/>
          </a:prstGeom>
          <a:solidFill>
            <a:srgbClr val="7889FB"/>
          </a:solidFill>
        </p:spPr>
        <p:txBody>
          <a:bodyPr wrap="square" r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Scenario: </a:t>
            </a:r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X: 10</a:t>
            </a:r>
            <a:r>
              <a:rPr lang="de-DE" sz="1400" baseline="30000" dirty="0">
                <a:solidFill>
                  <a:schemeClr val="bg1"/>
                </a:solidFill>
              </a:rPr>
              <a:t>8</a:t>
            </a:r>
            <a:r>
              <a:rPr lang="de-DE" sz="1400" dirty="0">
                <a:solidFill>
                  <a:schemeClr val="bg1"/>
                </a:solidFill>
              </a:rPr>
              <a:t> x 10</a:t>
            </a:r>
            <a:r>
              <a:rPr lang="de-DE" sz="1400" baseline="30000" dirty="0">
                <a:solidFill>
                  <a:schemeClr val="bg1"/>
                </a:solidFill>
              </a:rPr>
              <a:t>3</a:t>
            </a:r>
            <a:r>
              <a:rPr lang="de-DE" sz="1400" dirty="0">
                <a:solidFill>
                  <a:schemeClr val="bg1"/>
                </a:solidFill>
              </a:rPr>
              <a:t>, 10</a:t>
            </a:r>
            <a:r>
              <a:rPr lang="de-DE" sz="1400" baseline="30000" dirty="0">
                <a:solidFill>
                  <a:schemeClr val="bg1"/>
                </a:solidFill>
              </a:rPr>
              <a:t>11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y: 10</a:t>
            </a:r>
            <a:r>
              <a:rPr lang="de-DE" sz="1400" baseline="30000" dirty="0">
                <a:solidFill>
                  <a:schemeClr val="bg1"/>
                </a:solidFill>
              </a:rPr>
              <a:t>8</a:t>
            </a:r>
            <a:r>
              <a:rPr lang="de-DE" sz="1400" dirty="0">
                <a:solidFill>
                  <a:schemeClr val="bg1"/>
                </a:solidFill>
              </a:rPr>
              <a:t> x 1, 10</a:t>
            </a:r>
            <a:r>
              <a:rPr lang="de-DE" sz="1400" baseline="30000" dirty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2460" y="4737226"/>
            <a:ext cx="533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Hybrid Runtime Plans: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Size propagation / memory estimates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Integrated CP / Spark runtime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Dynamic recompilation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during runtime</a:t>
            </a:r>
          </a:p>
          <a:p>
            <a:pPr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Distributed Matrices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Fixed-size (squared) matrix blocks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Data-parallel operations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082460" y="1502694"/>
            <a:ext cx="4114800" cy="2243480"/>
            <a:chOff x="4038600" y="1569497"/>
            <a:chExt cx="4114800" cy="2243480"/>
          </a:xfrm>
        </p:grpSpPr>
        <p:sp>
          <p:nvSpPr>
            <p:cNvPr id="40" name="TextBox 39"/>
            <p:cNvSpPr txBox="1"/>
            <p:nvPr/>
          </p:nvSpPr>
          <p:spPr>
            <a:xfrm>
              <a:off x="7086600" y="35052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15200" y="27402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43600" y="35052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14800" y="334982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8KB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38600" y="250864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172KB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76800" y="3093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67400" y="255406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876800" y="2146439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16MB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15000" y="1978223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8MB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15000" y="1569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8KB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006260" y="1655094"/>
            <a:ext cx="3722914" cy="2139554"/>
            <a:chOff x="3962400" y="1721897"/>
            <a:chExt cx="3722914" cy="2139554"/>
          </a:xfrm>
        </p:grpSpPr>
        <p:sp>
          <p:nvSpPr>
            <p:cNvPr id="51" name="TextBox 50"/>
            <p:cNvSpPr txBox="1"/>
            <p:nvPr/>
          </p:nvSpPr>
          <p:spPr>
            <a:xfrm>
              <a:off x="3962400" y="35536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05984" y="32706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038600" y="2715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00600" y="2334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38800" y="1721897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85114" y="27372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51914" y="2911418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86400" y="2138532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rot="5400000">
            <a:off x="7397954" y="4162991"/>
            <a:ext cx="685800" cy="1588"/>
          </a:xfrm>
          <a:prstGeom prst="straightConnector1">
            <a:avLst/>
          </a:prstGeom>
          <a:ln w="19050">
            <a:solidFill>
              <a:srgbClr val="7889FB"/>
            </a:solidFill>
            <a:prstDash val="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07274" y="1632155"/>
            <a:ext cx="3068664" cy="979368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5406141" y="4187726"/>
            <a:ext cx="3086100" cy="2030566"/>
            <a:chOff x="5377860" y="4423395"/>
            <a:chExt cx="3086100" cy="2030566"/>
          </a:xfrm>
        </p:grpSpPr>
        <p:sp>
          <p:nvSpPr>
            <p:cNvPr id="62" name="TextBox 61"/>
            <p:cNvSpPr txBox="1"/>
            <p:nvPr/>
          </p:nvSpPr>
          <p:spPr>
            <a:xfrm>
              <a:off x="5377860" y="5455741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1.6GB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500670" y="5225752"/>
              <a:ext cx="810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991515" y="4423395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16KB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35160" y="56005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X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01710" y="6176962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y</a:t>
              </a:r>
              <a:endParaRPr lang="en-US" sz="1200" dirty="0">
                <a:latin typeface="Consolas" panose="020B0609020204030204" pitchFamily="49" charset="0"/>
                <a:cs typeface="Courier New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25510" y="5646241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r’(CP)</a:t>
              </a:r>
            </a:p>
          </p:txBody>
        </p:sp>
        <p:cxnSp>
          <p:nvCxnSpPr>
            <p:cNvPr id="68" name="Straight Arrow Connector 67"/>
            <p:cNvCxnSpPr>
              <a:endCxn id="69" idx="2"/>
            </p:cNvCxnSpPr>
            <p:nvPr/>
          </p:nvCxnSpPr>
          <p:spPr>
            <a:xfrm rot="10800000">
              <a:off x="6673260" y="5344121"/>
              <a:ext cx="495300" cy="2564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6025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mapmm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(SP)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68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tsmm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(SP)</a:t>
              </a:r>
            </a:p>
          </p:txBody>
        </p:sp>
        <p:cxnSp>
          <p:nvCxnSpPr>
            <p:cNvPr id="71" name="Straight Arrow Connector 70"/>
            <p:cNvCxnSpPr>
              <a:cxnSpLocks/>
            </p:cNvCxnSpPr>
            <p:nvPr/>
          </p:nvCxnSpPr>
          <p:spPr>
            <a:xfrm rot="5400000" flipH="1" flipV="1">
              <a:off x="6438380" y="4984640"/>
              <a:ext cx="164961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70" idx="0"/>
            </p:cNvCxnSpPr>
            <p:nvPr/>
          </p:nvCxnSpPr>
          <p:spPr>
            <a:xfrm rot="5400000" flipH="1" flipV="1">
              <a:off x="7733780" y="4984641"/>
              <a:ext cx="164961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70" idx="2"/>
            </p:cNvCxnSpPr>
            <p:nvPr/>
          </p:nvCxnSpPr>
          <p:spPr>
            <a:xfrm flipV="1">
              <a:off x="7397162" y="5344120"/>
              <a:ext cx="419098" cy="2564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6" idx="0"/>
              <a:endCxn id="67" idx="2"/>
            </p:cNvCxnSpPr>
            <p:nvPr/>
          </p:nvCxnSpPr>
          <p:spPr>
            <a:xfrm flipV="1">
              <a:off x="6006510" y="5923240"/>
              <a:ext cx="0" cy="2537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cxnSpLocks/>
              <a:stCxn id="67" idx="0"/>
            </p:cNvCxnSpPr>
            <p:nvPr/>
          </p:nvCxnSpPr>
          <p:spPr>
            <a:xfrm flipV="1">
              <a:off x="6006510" y="5344120"/>
              <a:ext cx="428228" cy="3021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890849" y="4636253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r’(CP)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0562" y="5826115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(persisted in MEM_DISK)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C5DD75-64C9-4CC7-8A76-14A31AE77F85}"/>
              </a:ext>
            </a:extLst>
          </p:cNvPr>
          <p:cNvGrpSpPr/>
          <p:nvPr/>
        </p:nvGrpSpPr>
        <p:grpSpPr>
          <a:xfrm>
            <a:off x="7952246" y="5448396"/>
            <a:ext cx="443191" cy="1267384"/>
            <a:chOff x="7952246" y="5448396"/>
            <a:chExt cx="443191" cy="1267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0177AB-E517-41F3-94EF-CFA850B312BF}"/>
                </a:ext>
              </a:extLst>
            </p:cNvPr>
            <p:cNvSpPr/>
            <p:nvPr/>
          </p:nvSpPr>
          <p:spPr>
            <a:xfrm>
              <a:off x="7952246" y="5448396"/>
              <a:ext cx="437413" cy="39530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7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1,1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6911C9C-0E64-4D80-9B18-89D264BCD0DD}"/>
                </a:ext>
              </a:extLst>
            </p:cNvPr>
            <p:cNvSpPr/>
            <p:nvPr/>
          </p:nvSpPr>
          <p:spPr>
            <a:xfrm>
              <a:off x="7955354" y="5887834"/>
              <a:ext cx="437413" cy="39530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7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2,1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704289D-CD6C-4F7B-B24C-FF0C12E52CE1}"/>
                </a:ext>
              </a:extLst>
            </p:cNvPr>
            <p:cNvSpPr/>
            <p:nvPr/>
          </p:nvSpPr>
          <p:spPr>
            <a:xfrm>
              <a:off x="7958024" y="6320474"/>
              <a:ext cx="437413" cy="39530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7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m,1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693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3" grpId="0" animBg="1"/>
      <p:bldP spid="38" grpId="0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Abstractions and APIs,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Stepwise Linear Regression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– Overview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589934" y="2258683"/>
            <a:ext cx="2202427" cy="1084285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read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(‘features.csv’)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read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(‘labels.csv’)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[B,S]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steplm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(X, Y,</a:t>
            </a:r>
          </a:p>
          <a:p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icpt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=0, 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reg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=0.001)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write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(B, ‘model.txt’)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263" y="1887794"/>
            <a:ext cx="122903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Script</a:t>
            </a:r>
          </a:p>
        </p:txBody>
      </p:sp>
      <p:sp>
        <p:nvSpPr>
          <p:cNvPr id="7" name="Folded Corner 6"/>
          <p:cNvSpPr/>
          <p:nvPr/>
        </p:nvSpPr>
        <p:spPr>
          <a:xfrm>
            <a:off x="3249568" y="2263596"/>
            <a:ext cx="2748110" cy="2003603"/>
          </a:xfrm>
          <a:prstGeom prst="foldedCorner">
            <a:avLst>
              <a:gd name="adj" fmla="val 988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m_steplm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while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continue 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parfor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in 1:n 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    if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!fixed[1,i] 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Xi =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cbind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, X[,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B[,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] =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</a:rPr>
              <a:t>lm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(Xi, y, ...)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} }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# add best to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# (AIC)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} }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38177" y="2015614"/>
            <a:ext cx="0" cy="4095493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28221" y="1892708"/>
            <a:ext cx="1878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Built-in Functions</a:t>
            </a:r>
          </a:p>
        </p:txBody>
      </p:sp>
      <p:sp>
        <p:nvSpPr>
          <p:cNvPr id="14" name="Folded Corner 13"/>
          <p:cNvSpPr/>
          <p:nvPr/>
        </p:nvSpPr>
        <p:spPr>
          <a:xfrm>
            <a:off x="5510978" y="3640468"/>
            <a:ext cx="2202427" cy="1242887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if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ncol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&gt; 1024 )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B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lmCG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else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B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lmDS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6381135" y="2249200"/>
            <a:ext cx="2576056" cy="1263446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m_lmCG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&lt;maxi&amp;nr2&gt;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tgt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q = (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%*% (X %*% p))</a:t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+ lambda * p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beta = ... }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6376219" y="5026822"/>
            <a:ext cx="2576056" cy="1084285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m_lmDS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l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matrix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reg,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ncol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(X),1)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A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%*% X +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diag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b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%*% y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beta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solve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(A, b) ...}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08490" y="3775586"/>
            <a:ext cx="110121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Linear Algebra Programs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86508" y="4950545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ML Algorithms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54466" y="4277032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Feature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V="1">
            <a:off x="2458065" y="2412701"/>
            <a:ext cx="791503" cy="48781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>
            <a:off x="4935788" y="3497002"/>
            <a:ext cx="553109" cy="1425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921910" y="3512646"/>
            <a:ext cx="747253" cy="64824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921910" y="4600198"/>
            <a:ext cx="742337" cy="42662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1277" y="4950545"/>
            <a:ext cx="234253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Facilitates optimization across data science lifecycle tasks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8685" y="5509137"/>
            <a:ext cx="177460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interesting DIA projects here</a:t>
            </a:r>
          </a:p>
        </p:txBody>
      </p:sp>
    </p:spTree>
    <p:extLst>
      <p:ext uri="{BB962C8B-B14F-4D97-AF65-F5344CB8AC3E}">
        <p14:creationId xmlns:p14="http://schemas.microsoft.com/office/powerpoint/2010/main" val="191572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 animBg="1"/>
      <p:bldP spid="23" grpId="0"/>
      <p:bldP spid="24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Generation of Cleaning Pipelines</a:t>
            </a:r>
          </a:p>
          <a:p>
            <a:pPr lvl="1"/>
            <a:r>
              <a:rPr lang="en-US" dirty="0"/>
              <a:t>Library of robust, parameterized </a:t>
            </a:r>
            <a:r>
              <a:rPr lang="en-US" b="1" dirty="0">
                <a:solidFill>
                  <a:srgbClr val="7889FB"/>
                </a:solidFill>
              </a:rPr>
              <a:t>data cleaning primitives</a:t>
            </a:r>
            <a:r>
              <a:rPr lang="en-US" dirty="0"/>
              <a:t> (physical/logical)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Enumeration of DAGs </a:t>
            </a:r>
            <a:r>
              <a:rPr lang="en-US" dirty="0"/>
              <a:t>of primitives &amp; </a:t>
            </a:r>
            <a:r>
              <a:rPr lang="en-US" b="1" dirty="0">
                <a:solidFill>
                  <a:srgbClr val="7889FB"/>
                </a:solidFill>
              </a:rPr>
              <a:t>hyper-parameter optimization </a:t>
            </a:r>
            <a:r>
              <a:rPr lang="en-US" dirty="0">
                <a:solidFill>
                  <a:schemeClr val="tx1"/>
                </a:solidFill>
              </a:rPr>
              <a:t>(HB, BO)</a:t>
            </a:r>
          </a:p>
        </p:txBody>
      </p:sp>
      <p:cxnSp>
        <p:nvCxnSpPr>
          <p:cNvPr id="9" name="Straight Connector 8"/>
          <p:cNvCxnSpPr>
            <a:stCxn id="29" idx="3"/>
            <a:endCxn id="34" idx="0"/>
          </p:cNvCxnSpPr>
          <p:nvPr/>
        </p:nvCxnSpPr>
        <p:spPr>
          <a:xfrm flipH="1">
            <a:off x="3121618" y="3545029"/>
            <a:ext cx="1181976" cy="734149"/>
          </a:xfrm>
          <a:prstGeom prst="line">
            <a:avLst/>
          </a:prstGeom>
          <a:ln>
            <a:prstDash val="lgDashDot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1569174" y="4279178"/>
          <a:ext cx="3104889" cy="274320"/>
        </p:xfrm>
        <a:graphic>
          <a:graphicData uri="http://schemas.openxmlformats.org/drawingml/2006/table">
            <a:tbl>
              <a:tblPr firstRow="1" bandRow="1"/>
              <a:tblGrid>
                <a:gridCol w="3104889">
                  <a:extLst>
                    <a:ext uri="{9D8B030D-6E8A-4147-A177-3AD203B41FA5}">
                      <a16:colId xmlns:a16="http://schemas.microsoft.com/office/drawing/2014/main" val="2926837652"/>
                    </a:ext>
                  </a:extLst>
                </a:gridCol>
              </a:tblGrid>
              <a:tr h="246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 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gmm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imputeFD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mergeDup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delML</a:t>
                      </a:r>
                      <a:endParaRPr 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F70146"/>
                      </a:solidFill>
                    </a:lnT>
                    <a:lnB w="12700" cmpd="sng">
                      <a:solidFill>
                        <a:srgbClr val="F701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07975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773339" y="4283254"/>
          <a:ext cx="2907417" cy="274320"/>
        </p:xfrm>
        <a:graphic>
          <a:graphicData uri="http://schemas.openxmlformats.org/drawingml/2006/table">
            <a:tbl>
              <a:tblPr firstRow="1" bandRow="1"/>
              <a:tblGrid>
                <a:gridCol w="2907417">
                  <a:extLst>
                    <a:ext uri="{9D8B030D-6E8A-4147-A177-3AD203B41FA5}">
                      <a16:colId xmlns:a16="http://schemas.microsoft.com/office/drawing/2014/main" val="2926837652"/>
                    </a:ext>
                  </a:extLst>
                </a:gridCol>
              </a:tblGrid>
              <a:tr h="2027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en-US" sz="12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outlierBySd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mice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d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elDup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v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oting</a:t>
                      </a:r>
                      <a:endParaRPr 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F70146"/>
                      </a:solidFill>
                    </a:lnT>
                    <a:lnB w="12700" cmpd="sng">
                      <a:solidFill>
                        <a:srgbClr val="F701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079756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2984216" y="2631471"/>
            <a:ext cx="3494363" cy="946227"/>
            <a:chOff x="2984216" y="2631471"/>
            <a:chExt cx="3494363" cy="946227"/>
          </a:xfrm>
        </p:grpSpPr>
        <p:grpSp>
          <p:nvGrpSpPr>
            <p:cNvPr id="10" name="Group 9"/>
            <p:cNvGrpSpPr/>
            <p:nvPr/>
          </p:nvGrpSpPr>
          <p:grpSpPr>
            <a:xfrm>
              <a:off x="2984216" y="2631471"/>
              <a:ext cx="3494363" cy="946227"/>
              <a:chOff x="5549057" y="13313957"/>
              <a:chExt cx="6753938" cy="31755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6307142" y="13313957"/>
                <a:ext cx="5995853" cy="3175506"/>
                <a:chOff x="5798852" y="12952646"/>
                <a:chExt cx="5995853" cy="3175506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5798852" y="14860135"/>
                  <a:ext cx="834823" cy="60971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8405988" y="13706774"/>
                  <a:ext cx="22676" cy="38448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endCxn id="26" idx="0"/>
                </p:cNvCxnSpPr>
                <p:nvPr/>
              </p:nvCxnSpPr>
              <p:spPr>
                <a:xfrm>
                  <a:off x="6584088" y="14845385"/>
                  <a:ext cx="203444" cy="52760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>
                  <a:endCxn id="29" idx="0"/>
                </p:cNvCxnSpPr>
                <p:nvPr/>
              </p:nvCxnSpPr>
              <p:spPr>
                <a:xfrm flipH="1">
                  <a:off x="7925410" y="14839908"/>
                  <a:ext cx="472957" cy="53958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>
                  <a:endCxn id="28" idx="1"/>
                </p:cNvCxnSpPr>
                <p:nvPr/>
              </p:nvCxnSpPr>
              <p:spPr>
                <a:xfrm>
                  <a:off x="8398368" y="14839908"/>
                  <a:ext cx="330383" cy="64313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10116997" y="14781396"/>
                  <a:ext cx="151622" cy="5745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>
                  <a:endCxn id="27" idx="0"/>
                </p:cNvCxnSpPr>
                <p:nvPr/>
              </p:nvCxnSpPr>
              <p:spPr>
                <a:xfrm>
                  <a:off x="10268619" y="14781396"/>
                  <a:ext cx="1052979" cy="57881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/>
                <p:cNvSpPr/>
                <p:nvPr/>
              </p:nvSpPr>
              <p:spPr>
                <a:xfrm>
                  <a:off x="9579659" y="14066401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LP</a:t>
                  </a:r>
                  <a:r>
                    <a:rPr lang="en-US" sz="1000" b="1" baseline="-250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</a:t>
                  </a: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9732909" y="15366241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PP</a:t>
                  </a:r>
                  <a:r>
                    <a:rPr lang="en-US" sz="1000" b="1" baseline="-250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cxnSp>
              <p:nvCxnSpPr>
                <p:cNvPr id="22" name="Straight Connector 21"/>
                <p:cNvCxnSpPr>
                  <a:endCxn id="20" idx="1"/>
                </p:cNvCxnSpPr>
                <p:nvPr/>
              </p:nvCxnSpPr>
              <p:spPr>
                <a:xfrm>
                  <a:off x="8874265" y="13521154"/>
                  <a:ext cx="843964" cy="654885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/>
                <p:cNvSpPr/>
                <p:nvPr/>
              </p:nvSpPr>
              <p:spPr>
                <a:xfrm>
                  <a:off x="7947937" y="14096733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LP</a:t>
                  </a:r>
                  <a:r>
                    <a:rPr lang="en-US" sz="1000" b="1" baseline="-250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cxnSp>
              <p:nvCxnSpPr>
                <p:cNvPr id="24" name="Straight Connector 23"/>
                <p:cNvCxnSpPr>
                  <a:stCxn id="30" idx="3"/>
                  <a:endCxn id="25" idx="7"/>
                </p:cNvCxnSpPr>
                <p:nvPr/>
              </p:nvCxnSpPr>
              <p:spPr>
                <a:xfrm flipH="1">
                  <a:off x="7017770" y="13591660"/>
                  <a:ext cx="1119180" cy="62946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/>
                <p:nvPr/>
              </p:nvSpPr>
              <p:spPr>
                <a:xfrm>
                  <a:off x="6210126" y="14111483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LP</a:t>
                  </a:r>
                  <a:r>
                    <a:rPr lang="en-US" sz="1000" b="1" baseline="-250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6314425" y="15372991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PP</a:t>
                  </a:r>
                  <a:r>
                    <a:rPr lang="en-US" sz="1000" b="1" baseline="-25000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</a:t>
                  </a:r>
                  <a:endParaRPr lang="en-US" sz="1000" b="1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848491" y="15360213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PP</a:t>
                  </a:r>
                  <a:r>
                    <a:rPr lang="en-US" sz="1000" b="1" baseline="-25000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</a:t>
                  </a:r>
                  <a:endParaRPr lang="en-US" sz="1000" b="1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8590181" y="15373401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PP</a:t>
                  </a:r>
                  <a:r>
                    <a:rPr lang="en-US" sz="1000" b="1" baseline="-25000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</a:t>
                  </a:r>
                  <a:endParaRPr lang="en-US" sz="1000" b="1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7452303" y="15379500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PP</a:t>
                  </a:r>
                  <a:r>
                    <a:rPr lang="en-US" sz="1000" b="1" baseline="-250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7998380" y="12952646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12" name="Oval 11"/>
              <p:cNvSpPr/>
              <p:nvPr/>
            </p:nvSpPr>
            <p:spPr>
              <a:xfrm>
                <a:off x="5549057" y="15721524"/>
                <a:ext cx="946214" cy="748652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PP</a:t>
                </a:r>
                <a:r>
                  <a:rPr lang="en-US" sz="1000" b="1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399845" y="3224478"/>
              <a:ext cx="318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2138314"/>
              <a:r>
                <a:rPr lang="en-AT" sz="10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en-US" sz="1000" b="1" baseline="-25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83154" y="2888778"/>
              <a:ext cx="318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2138314"/>
              <a:r>
                <a:rPr lang="en-AT" sz="10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en-US" sz="1000" b="1" baseline="-25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67456" y="3186425"/>
              <a:ext cx="318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2138314"/>
              <a:r>
                <a:rPr lang="en-AT" sz="10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en-US" sz="1000" b="1" baseline="-25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96359" y="3208618"/>
              <a:ext cx="318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2138314"/>
              <a:r>
                <a:rPr lang="en-AT" sz="10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en-US" sz="1000" b="1" baseline="-25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1" name="Straight Connector 40"/>
          <p:cNvCxnSpPr>
            <a:stCxn id="28" idx="5"/>
            <a:endCxn id="35" idx="0"/>
          </p:cNvCxnSpPr>
          <p:nvPr/>
        </p:nvCxnSpPr>
        <p:spPr>
          <a:xfrm>
            <a:off x="5238477" y="3543212"/>
            <a:ext cx="988570" cy="740042"/>
          </a:xfrm>
          <a:prstGeom prst="line">
            <a:avLst/>
          </a:prstGeom>
          <a:ln>
            <a:prstDash val="lgDashDot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729281" y="3200520"/>
            <a:ext cx="1521" cy="682477"/>
          </a:xfrm>
          <a:prstGeom prst="line">
            <a:avLst/>
          </a:prstGeom>
          <a:ln>
            <a:prstDash val="lgDashDot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2584550" y="3888722"/>
          <a:ext cx="4307861" cy="274320"/>
        </p:xfrm>
        <a:graphic>
          <a:graphicData uri="http://schemas.openxmlformats.org/drawingml/2006/table">
            <a:tbl>
              <a:tblPr firstRow="1" bandRow="1"/>
              <a:tblGrid>
                <a:gridCol w="4307861">
                  <a:extLst>
                    <a:ext uri="{9D8B030D-6E8A-4147-A177-3AD203B41FA5}">
                      <a16:colId xmlns:a16="http://schemas.microsoft.com/office/drawing/2014/main" val="2926837652"/>
                    </a:ext>
                  </a:extLst>
                </a:gridCol>
              </a:tblGrid>
              <a:tr h="2455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Outlier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Detection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MVI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Deduplication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Resolve Mislabels</a:t>
                      </a:r>
                      <a:endParaRPr 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F70146"/>
                      </a:solidFill>
                    </a:lnT>
                    <a:lnB w="12700" cmpd="sng">
                      <a:solidFill>
                        <a:srgbClr val="F701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079756"/>
                  </a:ext>
                </a:extLst>
              </a:tr>
            </a:tbl>
          </a:graphicData>
        </a:graphic>
      </p:graphicFrame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8157211" y="3704520"/>
            <a:ext cx="554984" cy="560947"/>
            <a:chOff x="18811446" y="17861516"/>
            <a:chExt cx="2407848" cy="1301318"/>
          </a:xfrm>
          <a:effectLst/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11446" y="17861516"/>
              <a:ext cx="2407848" cy="1301318"/>
            </a:xfrm>
            <a:prstGeom prst="rect">
              <a:avLst/>
            </a:prstGeom>
            <a:ln w="25400">
              <a:solidFill>
                <a:srgbClr val="7889FB"/>
              </a:solidFill>
            </a:ln>
            <a:effectLst/>
          </p:spPr>
        </p:pic>
        <p:sp>
          <p:nvSpPr>
            <p:cNvPr id="52" name="Freeform 51"/>
            <p:cNvSpPr/>
            <p:nvPr/>
          </p:nvSpPr>
          <p:spPr>
            <a:xfrm rot="2708034">
              <a:off x="20196167" y="18539341"/>
              <a:ext cx="743864" cy="452884"/>
            </a:xfrm>
            <a:custGeom>
              <a:avLst/>
              <a:gdLst>
                <a:gd name="connsiteX0" fmla="*/ 531323 w 2907375"/>
                <a:gd name="connsiteY0" fmla="*/ 532632 h 1741171"/>
                <a:gd name="connsiteX1" fmla="*/ 574242 w 2907375"/>
                <a:gd name="connsiteY1" fmla="*/ 1168592 h 1741171"/>
                <a:gd name="connsiteX2" fmla="*/ 1210396 w 2907375"/>
                <a:gd name="connsiteY2" fmla="*/ 1208538 h 1741171"/>
                <a:gd name="connsiteX3" fmla="*/ 1318252 w 2907375"/>
                <a:gd name="connsiteY3" fmla="*/ 984201 h 1741171"/>
                <a:gd name="connsiteX4" fmla="*/ 1319740 w 2907375"/>
                <a:gd name="connsiteY4" fmla="*/ 932117 h 1741171"/>
                <a:gd name="connsiteX5" fmla="*/ 1311303 w 2907375"/>
                <a:gd name="connsiteY5" fmla="*/ 923681 h 1741171"/>
                <a:gd name="connsiteX6" fmla="*/ 1320236 w 2907375"/>
                <a:gd name="connsiteY6" fmla="*/ 914749 h 1741171"/>
                <a:gd name="connsiteX7" fmla="*/ 1320691 w 2907375"/>
                <a:gd name="connsiteY7" fmla="*/ 898829 h 1741171"/>
                <a:gd name="connsiteX8" fmla="*/ 1167480 w 2907375"/>
                <a:gd name="connsiteY8" fmla="*/ 572575 h 1741171"/>
                <a:gd name="connsiteX9" fmla="*/ 531323 w 2907375"/>
                <a:gd name="connsiteY9" fmla="*/ 532632 h 1741171"/>
                <a:gd name="connsiteX10" fmla="*/ 233315 w 2907375"/>
                <a:gd name="connsiteY10" fmla="*/ 236014 h 1741171"/>
                <a:gd name="connsiteX11" fmla="*/ 1464097 w 2907375"/>
                <a:gd name="connsiteY11" fmla="*/ 274568 h 1741171"/>
                <a:gd name="connsiteX12" fmla="*/ 1665639 w 2907375"/>
                <a:gd name="connsiteY12" fmla="*/ 568409 h 1741171"/>
                <a:gd name="connsiteX13" fmla="*/ 1665870 w 2907375"/>
                <a:gd name="connsiteY13" fmla="*/ 569114 h 1741171"/>
                <a:gd name="connsiteX14" fmla="*/ 1725267 w 2907375"/>
                <a:gd name="connsiteY14" fmla="*/ 509716 h 1741171"/>
                <a:gd name="connsiteX15" fmla="*/ 1725267 w 2907375"/>
                <a:gd name="connsiteY15" fmla="*/ 716699 h 1741171"/>
                <a:gd name="connsiteX16" fmla="*/ 2907375 w 2907375"/>
                <a:gd name="connsiteY16" fmla="*/ 716699 h 1741171"/>
                <a:gd name="connsiteX17" fmla="*/ 2907375 w 2907375"/>
                <a:gd name="connsiteY17" fmla="*/ 1130663 h 1741171"/>
                <a:gd name="connsiteX18" fmla="*/ 1725267 w 2907375"/>
                <a:gd name="connsiteY18" fmla="*/ 1130663 h 1741171"/>
                <a:gd name="connsiteX19" fmla="*/ 1725267 w 2907375"/>
                <a:gd name="connsiteY19" fmla="*/ 1337645 h 1741171"/>
                <a:gd name="connsiteX20" fmla="*/ 1665500 w 2907375"/>
                <a:gd name="connsiteY20" fmla="*/ 1277877 h 1741171"/>
                <a:gd name="connsiteX21" fmla="*/ 1656151 w 2907375"/>
                <a:gd name="connsiteY21" fmla="*/ 1299391 h 1741171"/>
                <a:gd name="connsiteX22" fmla="*/ 1508404 w 2907375"/>
                <a:gd name="connsiteY22" fmla="*/ 1505156 h 1741171"/>
                <a:gd name="connsiteX23" fmla="*/ 277622 w 2907375"/>
                <a:gd name="connsiteY23" fmla="*/ 1466602 h 1741171"/>
                <a:gd name="connsiteX24" fmla="*/ 233315 w 2907375"/>
                <a:gd name="connsiteY24" fmla="*/ 236014 h 174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07375" h="1741171">
                  <a:moveTo>
                    <a:pt x="531323" y="532632"/>
                  </a:moveTo>
                  <a:cubicBezTo>
                    <a:pt x="367506" y="697217"/>
                    <a:pt x="386721" y="981946"/>
                    <a:pt x="574242" y="1168592"/>
                  </a:cubicBezTo>
                  <a:cubicBezTo>
                    <a:pt x="761763" y="1355238"/>
                    <a:pt x="1046579" y="1373123"/>
                    <a:pt x="1210396" y="1208538"/>
                  </a:cubicBezTo>
                  <a:cubicBezTo>
                    <a:pt x="1271828" y="1146818"/>
                    <a:pt x="1307521" y="1068203"/>
                    <a:pt x="1318252" y="984201"/>
                  </a:cubicBezTo>
                  <a:lnTo>
                    <a:pt x="1319740" y="932117"/>
                  </a:lnTo>
                  <a:lnTo>
                    <a:pt x="1311303" y="923681"/>
                  </a:lnTo>
                  <a:lnTo>
                    <a:pt x="1320236" y="914749"/>
                  </a:lnTo>
                  <a:lnTo>
                    <a:pt x="1320691" y="898829"/>
                  </a:lnTo>
                  <a:cubicBezTo>
                    <a:pt x="1312924" y="783742"/>
                    <a:pt x="1261241" y="665899"/>
                    <a:pt x="1167480" y="572575"/>
                  </a:cubicBezTo>
                  <a:cubicBezTo>
                    <a:pt x="979959" y="385929"/>
                    <a:pt x="695142" y="368046"/>
                    <a:pt x="531323" y="532632"/>
                  </a:cubicBezTo>
                  <a:close/>
                  <a:moveTo>
                    <a:pt x="233315" y="236014"/>
                  </a:moveTo>
                  <a:cubicBezTo>
                    <a:pt x="560950" y="-93156"/>
                    <a:pt x="1111991" y="-75895"/>
                    <a:pt x="1464097" y="274568"/>
                  </a:cubicBezTo>
                  <a:cubicBezTo>
                    <a:pt x="1552123" y="362184"/>
                    <a:pt x="1619383" y="462332"/>
                    <a:pt x="1665639" y="568409"/>
                  </a:cubicBezTo>
                  <a:lnTo>
                    <a:pt x="1665870" y="569114"/>
                  </a:lnTo>
                  <a:lnTo>
                    <a:pt x="1725267" y="509716"/>
                  </a:lnTo>
                  <a:lnTo>
                    <a:pt x="1725267" y="716699"/>
                  </a:lnTo>
                  <a:lnTo>
                    <a:pt x="2907375" y="716699"/>
                  </a:lnTo>
                  <a:lnTo>
                    <a:pt x="2907375" y="1130663"/>
                  </a:lnTo>
                  <a:lnTo>
                    <a:pt x="1725267" y="1130663"/>
                  </a:lnTo>
                  <a:lnTo>
                    <a:pt x="1725267" y="1337645"/>
                  </a:lnTo>
                  <a:lnTo>
                    <a:pt x="1665500" y="1277877"/>
                  </a:lnTo>
                  <a:lnTo>
                    <a:pt x="1656151" y="1299391"/>
                  </a:lnTo>
                  <a:cubicBezTo>
                    <a:pt x="1619050" y="1373921"/>
                    <a:pt x="1569836" y="1443436"/>
                    <a:pt x="1508404" y="1505156"/>
                  </a:cubicBezTo>
                  <a:cubicBezTo>
                    <a:pt x="1180769" y="1834326"/>
                    <a:pt x="629728" y="1817066"/>
                    <a:pt x="277622" y="1466602"/>
                  </a:cubicBezTo>
                  <a:cubicBezTo>
                    <a:pt x="-74483" y="1116138"/>
                    <a:pt x="-94319" y="565183"/>
                    <a:pt x="233315" y="236014"/>
                  </a:cubicBezTo>
                  <a:close/>
                </a:path>
              </a:pathLst>
            </a:custGeom>
            <a:gradFill flip="none" rotWithShape="1">
              <a:gsLst>
                <a:gs pos="70150">
                  <a:srgbClr val="969696"/>
                </a:gs>
                <a:gs pos="27000">
                  <a:schemeClr val="bg1">
                    <a:lumMod val="6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93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25400">
              <a:solidFill>
                <a:srgbClr val="7889FB"/>
              </a:solidFill>
            </a:ln>
            <a:scene3d>
              <a:camera prst="perspectiveRelaxedModerately"/>
              <a:lightRig rig="freezing" dir="t"/>
            </a:scene3d>
            <a:sp3d extrusionH="1270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 flipH="1">
            <a:off x="7793873" y="4275898"/>
            <a:ext cx="127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Debugging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784491" y="4833184"/>
          <a:ext cx="1431908" cy="157895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15954">
                  <a:extLst>
                    <a:ext uri="{9D8B030D-6E8A-4147-A177-3AD203B41FA5}">
                      <a16:colId xmlns:a16="http://schemas.microsoft.com/office/drawing/2014/main" val="537367528"/>
                    </a:ext>
                  </a:extLst>
                </a:gridCol>
                <a:gridCol w="715954">
                  <a:extLst>
                    <a:ext uri="{9D8B030D-6E8A-4147-A177-3AD203B41FA5}">
                      <a16:colId xmlns:a16="http://schemas.microsoft.com/office/drawing/2014/main" val="1617153590"/>
                    </a:ext>
                  </a:extLst>
                </a:gridCol>
              </a:tblGrid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University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Country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070191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Austria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91873474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Austria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5147490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</a:rPr>
                        <a:t>Germany</a:t>
                      </a:r>
                      <a:endParaRPr lang="en-US" sz="800" b="0" i="0" u="none" strike="noStrike" dirty="0">
                        <a:solidFill>
                          <a:srgbClr val="F7014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7519442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India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80300994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 dirty="0">
                        <a:solidFill>
                          <a:srgbClr val="F7014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3095971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800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Pakistan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50745196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India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52017303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Pakistan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5730098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5938106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6280455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2703003" y="4817943"/>
          <a:ext cx="1433022" cy="15873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16511">
                  <a:extLst>
                    <a:ext uri="{9D8B030D-6E8A-4147-A177-3AD203B41FA5}">
                      <a16:colId xmlns:a16="http://schemas.microsoft.com/office/drawing/2014/main" val="3160497493"/>
                    </a:ext>
                  </a:extLst>
                </a:gridCol>
                <a:gridCol w="716511">
                  <a:extLst>
                    <a:ext uri="{9D8B030D-6E8A-4147-A177-3AD203B41FA5}">
                      <a16:colId xmlns:a16="http://schemas.microsoft.com/office/drawing/2014/main" val="929781119"/>
                    </a:ext>
                  </a:extLst>
                </a:gridCol>
              </a:tblGrid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University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Country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5056456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Austria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32101248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Austria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9354620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</a:rPr>
                        <a:t>Austria</a:t>
                      </a:r>
                      <a:endParaRPr lang="en-US" sz="800" b="1" i="0" u="none" strike="noStrike" dirty="0">
                        <a:solidFill>
                          <a:srgbClr val="7889FB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04643187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India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50221168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India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5035098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India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0203709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India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0695054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Pakistan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32151542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Pakistan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3709896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Pakistan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3574037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4750206" y="4824810"/>
          <a:ext cx="1755282" cy="15831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20966">
                  <a:extLst>
                    <a:ext uri="{9D8B030D-6E8A-4147-A177-3AD203B41FA5}">
                      <a16:colId xmlns:a16="http://schemas.microsoft.com/office/drawing/2014/main" val="2296566761"/>
                    </a:ext>
                  </a:extLst>
                </a:gridCol>
                <a:gridCol w="474727">
                  <a:extLst>
                    <a:ext uri="{9D8B030D-6E8A-4147-A177-3AD203B41FA5}">
                      <a16:colId xmlns:a16="http://schemas.microsoft.com/office/drawing/2014/main" val="3910534228"/>
                    </a:ext>
                  </a:extLst>
                </a:gridCol>
                <a:gridCol w="399046">
                  <a:extLst>
                    <a:ext uri="{9D8B030D-6E8A-4147-A177-3AD203B41FA5}">
                      <a16:colId xmlns:a16="http://schemas.microsoft.com/office/drawing/2014/main" val="2707703731"/>
                    </a:ext>
                  </a:extLst>
                </a:gridCol>
                <a:gridCol w="360543">
                  <a:extLst>
                    <a:ext uri="{9D8B030D-6E8A-4147-A177-3AD203B41FA5}">
                      <a16:colId xmlns:a16="http://schemas.microsoft.com/office/drawing/2014/main" val="3876436657"/>
                    </a:ext>
                  </a:extLst>
                </a:gridCol>
              </a:tblGrid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9616466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0.77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0.80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07933514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0.96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0.12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08544204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0.66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0.09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8110414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0.23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0.04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1756617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0.91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88906360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0.21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555587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23974498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0.75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0.21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89277481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5428896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0.19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0.61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4731371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0.64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3260210"/>
                  </a:ext>
                </a:extLst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6970318" y="4824810"/>
          <a:ext cx="1771074" cy="15721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40780">
                  <a:extLst>
                    <a:ext uri="{9D8B030D-6E8A-4147-A177-3AD203B41FA5}">
                      <a16:colId xmlns:a16="http://schemas.microsoft.com/office/drawing/2014/main" val="2296566761"/>
                    </a:ext>
                  </a:extLst>
                </a:gridCol>
                <a:gridCol w="432068">
                  <a:extLst>
                    <a:ext uri="{9D8B030D-6E8A-4147-A177-3AD203B41FA5}">
                      <a16:colId xmlns:a16="http://schemas.microsoft.com/office/drawing/2014/main" val="3910534228"/>
                    </a:ext>
                  </a:extLst>
                </a:gridCol>
                <a:gridCol w="432068">
                  <a:extLst>
                    <a:ext uri="{9D8B030D-6E8A-4147-A177-3AD203B41FA5}">
                      <a16:colId xmlns:a16="http://schemas.microsoft.com/office/drawing/2014/main" val="2707703731"/>
                    </a:ext>
                  </a:extLst>
                </a:gridCol>
                <a:gridCol w="366158">
                  <a:extLst>
                    <a:ext uri="{9D8B030D-6E8A-4147-A177-3AD203B41FA5}">
                      <a16:colId xmlns:a16="http://schemas.microsoft.com/office/drawing/2014/main" val="3876436657"/>
                    </a:ext>
                  </a:extLst>
                </a:gridCol>
              </a:tblGrid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9616466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0.77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0.80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07933514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0.96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0.12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08544204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0.66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0.09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8110414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0.23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0.04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1756617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0.91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88906360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0.21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555587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23974498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0.75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0.21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89277481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5428896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0.19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0.61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4731371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0.64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3260210"/>
                  </a:ext>
                </a:extLst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936059" y="6391161"/>
            <a:ext cx="11230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Dirty Data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94097" y="6389881"/>
            <a:ext cx="19235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de-DE"/>
            </a:defPPr>
            <a:lvl1pPr>
              <a:defRPr sz="1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1800" b="0" dirty="0"/>
              <a:t>After </a:t>
            </a:r>
            <a:r>
              <a:rPr lang="en-US" sz="1800" dirty="0" err="1">
                <a:solidFill>
                  <a:srgbClr val="7889FB"/>
                </a:solidFill>
              </a:rPr>
              <a:t>imputeFD</a:t>
            </a:r>
            <a:r>
              <a:rPr lang="en-US" sz="1800" dirty="0">
                <a:solidFill>
                  <a:srgbClr val="7889FB"/>
                </a:solidFill>
              </a:rPr>
              <a:t>(0.5)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118249" y="6386920"/>
            <a:ext cx="149461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After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MICE</a:t>
            </a:r>
          </a:p>
        </p:txBody>
      </p:sp>
      <p:grpSp>
        <p:nvGrpSpPr>
          <p:cNvPr id="68" name="Group 67"/>
          <p:cNvGrpSpPr>
            <a:grpSpLocks noChangeAspect="1"/>
          </p:cNvGrpSpPr>
          <p:nvPr/>
        </p:nvGrpSpPr>
        <p:grpSpPr>
          <a:xfrm>
            <a:off x="1176642" y="2603213"/>
            <a:ext cx="496527" cy="480535"/>
            <a:chOff x="6358929" y="3848272"/>
            <a:chExt cx="2418304" cy="2340419"/>
          </a:xfrm>
        </p:grpSpPr>
        <p:grpSp>
          <p:nvGrpSpPr>
            <p:cNvPr id="69" name="Group 68"/>
            <p:cNvGrpSpPr/>
            <p:nvPr/>
          </p:nvGrpSpPr>
          <p:grpSpPr>
            <a:xfrm>
              <a:off x="6857057" y="3848272"/>
              <a:ext cx="1920176" cy="1860868"/>
              <a:chOff x="5257697" y="1796729"/>
              <a:chExt cx="1920176" cy="1860868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105" name="Cube 104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Cube 10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Cube 10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102" name="Cube 101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3" name="Cube 10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Cube 10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8" name="Group 97"/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99" name="Cube 98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Cube 99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Cube 100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70" name="Group 69"/>
            <p:cNvGrpSpPr/>
            <p:nvPr/>
          </p:nvGrpSpPr>
          <p:grpSpPr>
            <a:xfrm>
              <a:off x="6607993" y="4081970"/>
              <a:ext cx="1920176" cy="1860868"/>
              <a:chOff x="5257697" y="1796729"/>
              <a:chExt cx="1920176" cy="1860868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93" name="Cube 92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Cube 93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Cube 94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90" name="Cube 89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1" name="Cube 90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" name="Cube 91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87" name="Cube 86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Cube 87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Cube 88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6358929" y="4327823"/>
              <a:ext cx="1920176" cy="1860868"/>
              <a:chOff x="5257697" y="1796729"/>
              <a:chExt cx="1920176" cy="1860868"/>
            </a:xfrm>
            <a:solidFill>
              <a:schemeClr val="accent1"/>
            </a:solidFill>
          </p:grpSpPr>
          <p:grpSp>
            <p:nvGrpSpPr>
              <p:cNvPr id="72" name="Group 71"/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81" name="Cube 80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Cube 81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Cube 82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78" name="Cube 77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Cube 7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75" name="Cube 74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Cube 7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Cube 7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08" name="Right Arrow 107"/>
          <p:cNvSpPr/>
          <p:nvPr/>
        </p:nvSpPr>
        <p:spPr>
          <a:xfrm>
            <a:off x="2017083" y="3086771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976" y="3291104"/>
            <a:ext cx="523989" cy="396784"/>
          </a:xfrm>
          <a:prstGeom prst="rect">
            <a:avLst/>
          </a:prstGeom>
          <a:ln w="25400">
            <a:solidFill>
              <a:srgbClr val="7889FB"/>
            </a:solidFill>
          </a:ln>
          <a:effectLst/>
        </p:spPr>
      </p:pic>
      <p:sp>
        <p:nvSpPr>
          <p:cNvPr id="110" name="TextBox 109"/>
          <p:cNvSpPr txBox="1"/>
          <p:nvPr/>
        </p:nvSpPr>
        <p:spPr>
          <a:xfrm>
            <a:off x="313679" y="2519576"/>
            <a:ext cx="78130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Samples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78265" y="3155293"/>
            <a:ext cx="82569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119701" y="6386245"/>
            <a:ext cx="11230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Dirty Data</a:t>
            </a:r>
          </a:p>
        </p:txBody>
      </p:sp>
      <p:sp>
        <p:nvSpPr>
          <p:cNvPr id="113" name="Right Arrow 112"/>
          <p:cNvSpPr/>
          <p:nvPr/>
        </p:nvSpPr>
        <p:spPr>
          <a:xfrm>
            <a:off x="2297303" y="5431771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4" name="Right Arrow 113"/>
          <p:cNvSpPr/>
          <p:nvPr/>
        </p:nvSpPr>
        <p:spPr>
          <a:xfrm>
            <a:off x="6589097" y="5426854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0130" y="3795140"/>
            <a:ext cx="166998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Rules/Objectives</a:t>
            </a:r>
          </a:p>
        </p:txBody>
      </p:sp>
      <p:sp>
        <p:nvSpPr>
          <p:cNvPr id="120" name="Right Arrow 119"/>
          <p:cNvSpPr/>
          <p:nvPr/>
        </p:nvSpPr>
        <p:spPr>
          <a:xfrm>
            <a:off x="7026339" y="3091688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 rot="5400000">
            <a:off x="7587762" y="3084883"/>
            <a:ext cx="388442" cy="325885"/>
            <a:chOff x="5581337" y="3056661"/>
            <a:chExt cx="293277" cy="236705"/>
          </a:xfrm>
        </p:grpSpPr>
        <p:sp>
          <p:nvSpPr>
            <p:cNvPr id="122" name="Rectangle 121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 flipH="1">
            <a:off x="7811521" y="2924553"/>
            <a:ext cx="1279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Top-k Pipelines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675255" y="2488851"/>
            <a:ext cx="232181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 and Task-parallel Computation</a:t>
            </a:r>
          </a:p>
        </p:txBody>
      </p:sp>
      <p:sp>
        <p:nvSpPr>
          <p:cNvPr id="128" name="TextBox 127"/>
          <p:cNvSpPr txBox="1"/>
          <p:nvPr/>
        </p:nvSpPr>
        <p:spPr>
          <a:xfrm flipH="1">
            <a:off x="2939437" y="2607215"/>
            <a:ext cx="110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Logical</a:t>
            </a:r>
          </a:p>
        </p:txBody>
      </p:sp>
      <p:sp>
        <p:nvSpPr>
          <p:cNvPr id="129" name="TextBox 128"/>
          <p:cNvSpPr txBox="1"/>
          <p:nvPr/>
        </p:nvSpPr>
        <p:spPr>
          <a:xfrm flipH="1">
            <a:off x="2334751" y="3015252"/>
            <a:ext cx="110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37" y="710206"/>
            <a:ext cx="704545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1" grpId="0"/>
      <p:bldP spid="62" grpId="0"/>
      <p:bldP spid="64" grpId="0"/>
      <p:bldP spid="108" grpId="0" animBg="1"/>
      <p:bldP spid="110" grpId="0"/>
      <p:bldP spid="111" grpId="0"/>
      <p:bldP spid="112" grpId="0"/>
      <p:bldP spid="113" grpId="0" animBg="1"/>
      <p:bldP spid="114" grpId="0" animBg="1"/>
      <p:bldP spid="115" grpId="0"/>
      <p:bldP spid="120" grpId="0" animBg="1"/>
      <p:bldP spid="126" grpId="0"/>
      <p:bldP spid="127" grpId="0"/>
      <p:bldP spid="128" grpId="0"/>
      <p:bldP spid="1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11274" y="1310400"/>
            <a:ext cx="8343560" cy="4975848"/>
          </a:xfrm>
        </p:spPr>
        <p:txBody>
          <a:bodyPr/>
          <a:lstStyle/>
          <a:p>
            <a:r>
              <a:rPr lang="en-US" dirty="0"/>
              <a:t>SystemDS [CIDR’20]</a:t>
            </a:r>
          </a:p>
          <a:p>
            <a:r>
              <a:rPr lang="en-US" dirty="0"/>
              <a:t>Multi-Level Lineage Tracing &amp; Reuse [SIGMOD’21]</a:t>
            </a:r>
          </a:p>
          <a:p>
            <a:r>
              <a:rPr lang="en-US" dirty="0"/>
              <a:t>Federated Learning [SIGMOD’21]</a:t>
            </a:r>
          </a:p>
          <a:p>
            <a:r>
              <a:rPr lang="en-US" dirty="0"/>
              <a:t>Model Debugging (</a:t>
            </a:r>
            <a:r>
              <a:rPr lang="en-US" dirty="0" err="1"/>
              <a:t>SliceLine</a:t>
            </a:r>
            <a:r>
              <a:rPr lang="en-US" dirty="0"/>
              <a:t>) [SIGMOD’21]</a:t>
            </a:r>
          </a:p>
          <a:p>
            <a:r>
              <a:rPr lang="en-US" dirty="0"/>
              <a:t>DAPHNE [CIDR’22]</a:t>
            </a:r>
          </a:p>
          <a:p>
            <a:r>
              <a:rPr lang="en-US" dirty="0"/>
              <a:t>Feature Transformations [VLDB’22]</a:t>
            </a:r>
          </a:p>
          <a:p>
            <a:r>
              <a:rPr lang="en-US" dirty="0"/>
              <a:t>Compression Framework [SIGMOD’23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</p:spPr>
        <p:txBody>
          <a:bodyPr/>
          <a:lstStyle/>
          <a:p>
            <a:r>
              <a:rPr lang="en-US" b="1" dirty="0" smtClean="0"/>
              <a:t>Notable DAMS Lab Research since 2019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33242" y="4209216"/>
            <a:ext cx="280626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endParaRPr lang="en-US" b="1" dirty="0"/>
          </a:p>
          <a:p>
            <a:r>
              <a:rPr lang="en-US" b="1" dirty="0">
                <a:solidFill>
                  <a:srgbClr val="7889FB"/>
                </a:solidFill>
              </a:rPr>
              <a:t>https://damslab.github.io/</a:t>
            </a:r>
          </a:p>
        </p:txBody>
      </p:sp>
    </p:spTree>
    <p:extLst>
      <p:ext uri="{BB962C8B-B14F-4D97-AF65-F5344CB8AC3E}">
        <p14:creationId xmlns:p14="http://schemas.microsoft.com/office/powerpoint/2010/main" val="3027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</a:t>
            </a:r>
            <a:r>
              <a:rPr lang="en-US" dirty="0"/>
              <a:t>Organization</a:t>
            </a:r>
          </a:p>
          <a:p>
            <a:r>
              <a:rPr lang="en-US" dirty="0" smtClean="0"/>
              <a:t>Course </a:t>
            </a:r>
            <a:r>
              <a:rPr lang="en-US" dirty="0"/>
              <a:t>Outline and </a:t>
            </a:r>
            <a:r>
              <a:rPr lang="en-US" dirty="0" smtClean="0"/>
              <a:t>Projects</a:t>
            </a:r>
          </a:p>
          <a:p>
            <a:r>
              <a:rPr lang="en-US" dirty="0"/>
              <a:t>Course Motivation and Goals</a:t>
            </a:r>
          </a:p>
          <a:p>
            <a:r>
              <a:rPr lang="en-US" dirty="0" smtClean="0"/>
              <a:t>Excursus</a:t>
            </a:r>
            <a:r>
              <a:rPr lang="en-US" dirty="0"/>
              <a:t>: </a:t>
            </a:r>
            <a:r>
              <a:rPr lang="en-US" dirty="0">
                <a:solidFill>
                  <a:srgbClr val="7889FB"/>
                </a:solidFill>
              </a:rPr>
              <a:t>Apache SystemDS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b="1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#1</a:t>
            </a:r>
            <a:r>
              <a:rPr lang="en-US" dirty="0">
                <a:solidFill>
                  <a:schemeClr val="tx1"/>
                </a:solidFill>
              </a:rPr>
              <a:t> Major data integration architectures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#2</a:t>
            </a:r>
            <a:r>
              <a:rPr lang="en-US" dirty="0">
                <a:solidFill>
                  <a:schemeClr val="tx1"/>
                </a:solidFill>
              </a:rPr>
              <a:t> Key techniques for data integration and cleaning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#3</a:t>
            </a:r>
            <a:r>
              <a:rPr lang="en-US" dirty="0">
                <a:solidFill>
                  <a:schemeClr val="tx1"/>
                </a:solidFill>
              </a:rPr>
              <a:t> Methods for large-scale data storage and analysis</a:t>
            </a:r>
          </a:p>
          <a:p>
            <a:pPr lvl="1"/>
            <a:endParaRPr lang="en-US" dirty="0"/>
          </a:p>
          <a:p>
            <a:r>
              <a:rPr lang="en-US" dirty="0"/>
              <a:t>Programming Projects</a:t>
            </a:r>
          </a:p>
          <a:p>
            <a:pPr lvl="1"/>
            <a:r>
              <a:rPr lang="en-US" dirty="0"/>
              <a:t>Unique project in </a:t>
            </a:r>
            <a:r>
              <a:rPr lang="en-US" b="1" dirty="0">
                <a:solidFill>
                  <a:schemeClr val="accent1"/>
                </a:solidFill>
              </a:rPr>
              <a:t>Apache </a:t>
            </a:r>
            <a:r>
              <a:rPr lang="en-US" b="1" dirty="0" err="1">
                <a:solidFill>
                  <a:schemeClr val="accent1"/>
                </a:solidFill>
              </a:rPr>
              <a:t>SystemDS</a:t>
            </a:r>
            <a:r>
              <a:rPr lang="en-US" dirty="0"/>
              <a:t> (teams or individuals), </a:t>
            </a:r>
            <a:r>
              <a:rPr lang="en-US" b="1" dirty="0">
                <a:solidFill>
                  <a:schemeClr val="accent1"/>
                </a:solidFill>
              </a:rPr>
              <a:t>or</a:t>
            </a:r>
          </a:p>
          <a:p>
            <a:pPr lvl="1"/>
            <a:r>
              <a:rPr lang="en-US" dirty="0"/>
              <a:t>Exercise on </a:t>
            </a:r>
            <a:r>
              <a:rPr lang="en-US" b="1" dirty="0">
                <a:solidFill>
                  <a:schemeClr val="accent1"/>
                </a:solidFill>
              </a:rPr>
              <a:t>data engineering and ML pipeline</a:t>
            </a:r>
          </a:p>
          <a:p>
            <a:pPr lvl="1"/>
            <a:endParaRPr lang="en-US" dirty="0"/>
          </a:p>
          <a:p>
            <a:r>
              <a:rPr lang="en-US" dirty="0"/>
              <a:t>Next Lectures</a:t>
            </a:r>
          </a:p>
          <a:p>
            <a:pPr lvl="1"/>
            <a:r>
              <a:rPr lang="en-US" dirty="0"/>
              <a:t>02 </a:t>
            </a:r>
            <a:r>
              <a:rPr lang="en-US" b="1" dirty="0">
                <a:solidFill>
                  <a:srgbClr val="7889FB"/>
                </a:solidFill>
              </a:rPr>
              <a:t>Data Warehousing, ETL, and SQL/OLAP</a:t>
            </a:r>
            <a:r>
              <a:rPr lang="en-US" dirty="0"/>
              <a:t> </a:t>
            </a:r>
            <a:r>
              <a:rPr lang="en-US" sz="1400" b="0" dirty="0"/>
              <a:t>[Oct </a:t>
            </a:r>
            <a:r>
              <a:rPr lang="en-US" sz="1400" b="0" dirty="0" smtClean="0"/>
              <a:t>14]</a:t>
            </a:r>
            <a:endParaRPr lang="en-US" sz="1400" b="0" dirty="0"/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Message-oriented Middleware, EAI, and Replication</a:t>
            </a:r>
            <a:r>
              <a:rPr lang="en-US" dirty="0"/>
              <a:t> </a:t>
            </a:r>
            <a:r>
              <a:rPr lang="en-US" sz="1400" b="0" dirty="0"/>
              <a:t>[</a:t>
            </a:r>
            <a:r>
              <a:rPr lang="en-US" sz="1400" b="0"/>
              <a:t>Oct </a:t>
            </a:r>
            <a:r>
              <a:rPr lang="en-US" sz="1400" b="0" smtClean="0"/>
              <a:t>21]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382179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09/2019 </a:t>
            </a:r>
            <a:r>
              <a:rPr lang="en-US" dirty="0"/>
              <a:t>TU Graz</a:t>
            </a:r>
            <a:r>
              <a:rPr lang="en-US" b="0" dirty="0"/>
              <a:t>, Austria</a:t>
            </a:r>
          </a:p>
          <a:p>
            <a:pPr lvl="1"/>
            <a:r>
              <a:rPr lang="en-US" dirty="0" smtClean="0"/>
              <a:t>Teaching Assistant, TU Graz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Data management for data science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(ML systems internals, end-to-end data science lifecycle)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2017-2019 Lecturer (Computer Science)</a:t>
            </a:r>
            <a:r>
              <a:rPr lang="en-US" b="0" dirty="0" smtClean="0"/>
              <a:t>, Sukkur IBA University</a:t>
            </a:r>
            <a:endParaRPr lang="en-US" b="0" dirty="0"/>
          </a:p>
          <a:p>
            <a:pPr lvl="1"/>
            <a:r>
              <a:rPr lang="en-US" dirty="0"/>
              <a:t>Declarative large-scale machine learning</a:t>
            </a:r>
          </a:p>
          <a:p>
            <a:pPr lvl="1"/>
            <a:r>
              <a:rPr lang="en-US" dirty="0"/>
              <a:t>Optimizer and runtime of </a:t>
            </a:r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SystemML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dirty="0"/>
          </a:p>
          <a:p>
            <a:r>
              <a:rPr lang="en-US" dirty="0" smtClean="0"/>
              <a:t>2020 </a:t>
            </a:r>
            <a:r>
              <a:rPr lang="en-US" dirty="0"/>
              <a:t>PhD </a:t>
            </a:r>
            <a:r>
              <a:rPr lang="en-US" dirty="0" smtClean="0"/>
              <a:t>Student TU Graz</a:t>
            </a:r>
            <a:r>
              <a:rPr lang="en-US" b="0" dirty="0" smtClean="0"/>
              <a:t>, Austria</a:t>
            </a:r>
            <a:endParaRPr lang="en-US" b="0" dirty="0"/>
          </a:p>
          <a:p>
            <a:pPr lvl="1"/>
            <a:r>
              <a:rPr lang="en-US" dirty="0" smtClean="0"/>
              <a:t>Data preprocessing for Heterogeneous Large Scale Data </a:t>
            </a:r>
            <a:endParaRPr lang="en-US" dirty="0"/>
          </a:p>
          <a:p>
            <a:pPr lvl="1"/>
            <a:r>
              <a:rPr lang="en-US" dirty="0" smtClean="0"/>
              <a:t>Generation and Optimization of Data Cleaning Pipelines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ttps</a:t>
            </a:r>
            <a:r>
              <a:rPr lang="en-US" dirty="0">
                <a:solidFill>
                  <a:schemeClr val="tx1"/>
                </a:solidFill>
                <a:hlinkClick r:id="rId2"/>
              </a:rPr>
              <a:t>://damslab.github.io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Management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052D9-4CA7-4B42-8657-A3E517909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60" y="1301715"/>
            <a:ext cx="18288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74175" y="5436524"/>
            <a:ext cx="2028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Management group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23520" y="2605682"/>
            <a:ext cx="6911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github.com/apache/systemds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Sukkur IBA University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700" y="3172083"/>
            <a:ext cx="1123660" cy="112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8052D9-4CA7-4B42-8657-A3E517909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66" y="4610648"/>
            <a:ext cx="1828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3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Course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Staff</a:t>
            </a:r>
          </a:p>
          <a:p>
            <a:pPr lvl="1"/>
            <a:r>
              <a:rPr lang="en-US" dirty="0" smtClean="0"/>
              <a:t>Lecturer: M.Sc.  Shafaq Siddiqi, </a:t>
            </a:r>
            <a:r>
              <a:rPr lang="en-US" dirty="0"/>
              <a:t>ISDS</a:t>
            </a:r>
          </a:p>
          <a:p>
            <a:pPr lvl="1"/>
            <a:endParaRPr lang="en-US" sz="400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 and examination: </a:t>
            </a:r>
            <a:r>
              <a:rPr lang="en-US" b="1" dirty="0" smtClean="0">
                <a:solidFill>
                  <a:srgbClr val="7889FB"/>
                </a:solidFill>
              </a:rPr>
              <a:t>English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sz="400" dirty="0">
              <a:solidFill>
                <a:schemeClr val="accent1"/>
              </a:solidFill>
            </a:endParaRPr>
          </a:p>
          <a:p>
            <a:r>
              <a:rPr lang="en-US" dirty="0"/>
              <a:t>Course Format</a:t>
            </a:r>
          </a:p>
          <a:p>
            <a:pPr lvl="1"/>
            <a:r>
              <a:rPr lang="en-US" dirty="0"/>
              <a:t>VU 2/1, </a:t>
            </a:r>
            <a:r>
              <a:rPr lang="en-US" b="1" dirty="0">
                <a:solidFill>
                  <a:schemeClr val="accent1"/>
                </a:solidFill>
              </a:rPr>
              <a:t>5 ECTS</a:t>
            </a:r>
            <a:r>
              <a:rPr lang="en-US" dirty="0"/>
              <a:t> (2x 1.5 ECTS + </a:t>
            </a:r>
            <a:r>
              <a:rPr lang="en-US" dirty="0" smtClean="0"/>
              <a:t>1x </a:t>
            </a:r>
            <a:r>
              <a:rPr lang="en-US" dirty="0"/>
              <a:t>2 ECTS), bachelor/master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Weekly lectures</a:t>
            </a:r>
            <a:r>
              <a:rPr lang="en-US" dirty="0"/>
              <a:t> (</a:t>
            </a:r>
            <a:r>
              <a:rPr lang="en-US" b="1" dirty="0">
                <a:solidFill>
                  <a:schemeClr val="accent1"/>
                </a:solidFill>
              </a:rPr>
              <a:t>Fri 3pm</a:t>
            </a:r>
            <a:r>
              <a:rPr lang="en-US" dirty="0"/>
              <a:t>, including </a:t>
            </a:r>
            <a:r>
              <a:rPr lang="en-US" b="1" dirty="0">
                <a:solidFill>
                  <a:schemeClr val="accent1"/>
                </a:solidFill>
              </a:rPr>
              <a:t>Q&amp;A</a:t>
            </a:r>
            <a:r>
              <a:rPr lang="en-US" dirty="0"/>
              <a:t>), </a:t>
            </a:r>
            <a:r>
              <a:rPr lang="en-US" b="1" dirty="0">
                <a:solidFill>
                  <a:srgbClr val="7889FB"/>
                </a:solidFill>
              </a:rPr>
              <a:t>attendance optional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Mandatory exercises or programming project </a:t>
            </a:r>
            <a:r>
              <a:rPr lang="en-US" dirty="0">
                <a:solidFill>
                  <a:schemeClr val="tx1"/>
                </a:solidFill>
              </a:rPr>
              <a:t>(2 ECTS)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Recommended papers </a:t>
            </a:r>
            <a:r>
              <a:rPr lang="en-US" dirty="0"/>
              <a:t>for additional reading on your own</a:t>
            </a:r>
          </a:p>
          <a:p>
            <a:pPr lvl="1"/>
            <a:endParaRPr lang="en-US" sz="400" dirty="0"/>
          </a:p>
          <a:p>
            <a:r>
              <a:rPr lang="en-US" dirty="0"/>
              <a:t>Prerequisites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Preferred:</a:t>
            </a:r>
            <a:r>
              <a:rPr lang="en-US" dirty="0"/>
              <a:t> course Data Management / Databases is very good start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Sufficient: </a:t>
            </a:r>
            <a:r>
              <a:rPr lang="en-US" dirty="0"/>
              <a:t>basic understanding of SQL / RA (or willingness to fill gaps)</a:t>
            </a:r>
          </a:p>
          <a:p>
            <a:pPr lvl="1"/>
            <a:r>
              <a:rPr lang="en-US" dirty="0"/>
              <a:t>Basic programming skills (Python, R, Java, C++)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Organization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83"/>
          <a:stretch/>
        </p:blipFill>
        <p:spPr>
          <a:xfrm>
            <a:off x="7895487" y="1434502"/>
            <a:ext cx="878138" cy="87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  <a:p>
            <a:pPr lvl="1"/>
            <a:r>
              <a:rPr lang="en-US" dirty="0">
                <a:hlinkClick r:id="rId3"/>
              </a:rPr>
              <a:t>https://shafaq-siddiqi.github.io./</a:t>
            </a:r>
            <a:r>
              <a:rPr lang="en-US" dirty="0" smtClean="0">
                <a:hlinkClick r:id="rId3"/>
              </a:rPr>
              <a:t>teaching/ws2223_dia/index.html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All course material (lecture slides) and dates</a:t>
            </a:r>
          </a:p>
          <a:p>
            <a:pPr lvl="1"/>
            <a:endParaRPr lang="en-US" sz="700" dirty="0"/>
          </a:p>
          <a:p>
            <a:r>
              <a:rPr lang="en-US" dirty="0"/>
              <a:t>Video Recording Lectures (</a:t>
            </a:r>
            <a:r>
              <a:rPr lang="en-US" dirty="0" err="1">
                <a:solidFill>
                  <a:schemeClr val="accent1"/>
                </a:solidFill>
              </a:rPr>
              <a:t>TUbe</a:t>
            </a:r>
            <a:r>
              <a:rPr lang="en-US" dirty="0"/>
              <a:t>)?</a:t>
            </a:r>
          </a:p>
          <a:p>
            <a:pPr lvl="1"/>
            <a:endParaRPr lang="en-US" sz="700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</a:t>
            </a:r>
          </a:p>
          <a:p>
            <a:pPr lvl="1"/>
            <a:r>
              <a:rPr lang="en-US" dirty="0"/>
              <a:t>Please, </a:t>
            </a:r>
            <a:r>
              <a:rPr lang="en-US" b="1" dirty="0">
                <a:solidFill>
                  <a:srgbClr val="7889FB"/>
                </a:solidFill>
              </a:rPr>
              <a:t>immediate feedback </a:t>
            </a:r>
            <a:r>
              <a:rPr lang="en-US" dirty="0"/>
              <a:t>(unclear content, missing background)</a:t>
            </a:r>
          </a:p>
          <a:p>
            <a:pPr lvl="1"/>
            <a:r>
              <a:rPr lang="en-US" dirty="0"/>
              <a:t>Newsgroup: N/A – email is fine, </a:t>
            </a:r>
            <a:r>
              <a:rPr lang="en-US" dirty="0" err="1" smtClean="0"/>
              <a:t>TechCenter</a:t>
            </a:r>
            <a:r>
              <a:rPr lang="en-US" dirty="0" smtClean="0"/>
              <a:t> forum for discussions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Office hours:</a:t>
            </a:r>
            <a:r>
              <a:rPr lang="en-US" dirty="0"/>
              <a:t> </a:t>
            </a:r>
            <a:r>
              <a:rPr lang="en-US" dirty="0" smtClean="0"/>
              <a:t>Tuesday 11:00 am – 12:00 pm  &amp; by </a:t>
            </a:r>
            <a:r>
              <a:rPr lang="en-US" dirty="0"/>
              <a:t>appointment or after lecture</a:t>
            </a:r>
          </a:p>
          <a:p>
            <a:pPr lvl="1"/>
            <a:endParaRPr lang="en-US" sz="700" dirty="0"/>
          </a:p>
          <a:p>
            <a:r>
              <a:rPr lang="en-US" dirty="0"/>
              <a:t>Exam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Completed exercises or project </a:t>
            </a:r>
            <a:r>
              <a:rPr lang="en-US" dirty="0">
                <a:solidFill>
                  <a:schemeClr val="tx1"/>
                </a:solidFill>
              </a:rPr>
              <a:t>(checked by </a:t>
            </a:r>
            <a:r>
              <a:rPr lang="en-US" dirty="0" smtClean="0">
                <a:solidFill>
                  <a:schemeClr val="tx1"/>
                </a:solidFill>
              </a:rPr>
              <a:t>me)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Final written exam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(oral exam if &lt;25 students take the exam)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Grading</a:t>
            </a:r>
            <a:r>
              <a:rPr lang="en-US" dirty="0">
                <a:solidFill>
                  <a:schemeClr val="tx1"/>
                </a:solidFill>
              </a:rPr>
              <a:t> (30% project/exercises completion, 70% exam)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Organization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08" y="2441750"/>
            <a:ext cx="1727400" cy="50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8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Applicability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Bachelor</a:t>
            </a:r>
            <a:r>
              <a:rPr lang="en-US" dirty="0"/>
              <a:t> programs computer science (CS), as well as </a:t>
            </a:r>
            <a:br>
              <a:rPr lang="en-US" dirty="0"/>
            </a:br>
            <a:r>
              <a:rPr lang="en-US" dirty="0"/>
              <a:t>software engineering and management (SEM)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Master</a:t>
            </a:r>
            <a:r>
              <a:rPr lang="en-US" dirty="0"/>
              <a:t> programs computer science (CS), as well as </a:t>
            </a:r>
            <a:br>
              <a:rPr lang="en-US" dirty="0"/>
            </a:br>
            <a:r>
              <a:rPr lang="en-US" dirty="0"/>
              <a:t>software engineering and management (SEM) </a:t>
            </a:r>
          </a:p>
          <a:p>
            <a:pPr lvl="2"/>
            <a:r>
              <a:rPr lang="en-US" dirty="0"/>
              <a:t>Catalog Data Science: </a:t>
            </a:r>
            <a:r>
              <a:rPr lang="en-US" b="1" dirty="0">
                <a:solidFill>
                  <a:schemeClr val="accent1"/>
                </a:solidFill>
              </a:rPr>
              <a:t>compulsory</a:t>
            </a:r>
            <a:r>
              <a:rPr lang="en-US" dirty="0"/>
              <a:t> course in major/minor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Free subject course</a:t>
            </a:r>
            <a:r>
              <a:rPr lang="en-US" dirty="0"/>
              <a:t> in any other study program or university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5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and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73864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6039</TotalTime>
  <Words>2026</Words>
  <Application>Microsoft Office PowerPoint</Application>
  <PresentationFormat>On-screen Show (4:3)</PresentationFormat>
  <Paragraphs>625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Ｐゴシック</vt:lpstr>
      <vt:lpstr>Arial</vt:lpstr>
      <vt:lpstr>Calibri</vt:lpstr>
      <vt:lpstr>Consolas</vt:lpstr>
      <vt:lpstr>Courier New</vt:lpstr>
      <vt:lpstr>Wingdings</vt:lpstr>
      <vt:lpstr>TU Graz Standard</vt:lpstr>
      <vt:lpstr>Data Integration and Large Scale Analysis 01 Introduction and Overview</vt:lpstr>
      <vt:lpstr>Announcements/Org</vt:lpstr>
      <vt:lpstr>Agenda</vt:lpstr>
      <vt:lpstr>About Me</vt:lpstr>
      <vt:lpstr>Course Organization</vt:lpstr>
      <vt:lpstr>Basic Course Organization</vt:lpstr>
      <vt:lpstr>Course Logistics</vt:lpstr>
      <vt:lpstr>Course Logistics, cont.</vt:lpstr>
      <vt:lpstr>Course Outline and Projects</vt:lpstr>
      <vt:lpstr>Part A: Data Integration and Preparation</vt:lpstr>
      <vt:lpstr>Part B: Large-Scale Data Management &amp; Analysis</vt:lpstr>
      <vt:lpstr>Overview Projects or Exercises</vt:lpstr>
      <vt:lpstr>Course Motivation and Goals</vt:lpstr>
      <vt:lpstr>Data Sources and Heterogeneity</vt:lpstr>
      <vt:lpstr>The Data Science Lifecycle</vt:lpstr>
      <vt:lpstr>The Data Science Lifecycle, cont.</vt:lpstr>
      <vt:lpstr>The Data Science Lifecycle, cont.</vt:lpstr>
      <vt:lpstr>The 80% Argument</vt:lpstr>
      <vt:lpstr>Complementary Architectures </vt:lpstr>
      <vt:lpstr>Course Goals</vt:lpstr>
      <vt:lpstr>Apache SystemDS:  A Declarative ML System for the  End-to-End Data Science Lifecycle</vt:lpstr>
      <vt:lpstr>What is an ML System?</vt:lpstr>
      <vt:lpstr>Landscape of ML Systems</vt:lpstr>
      <vt:lpstr>Apache SystemDS Design</vt:lpstr>
      <vt:lpstr>Apache SystemDS Architecture</vt:lpstr>
      <vt:lpstr>Basic HOP and LOP DAG Compilation</vt:lpstr>
      <vt:lpstr>Language Abstractions and APIs, cont.</vt:lpstr>
      <vt:lpstr>Data Cleaning Pipelines</vt:lpstr>
      <vt:lpstr>Notable DAMS Lab Research since 2019 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DIA - Introduction and Overview</dc:title>
  <dc:subject/>
  <dc:creator>mboehm</dc:creator>
  <cp:keywords/>
  <dc:description/>
  <cp:lastModifiedBy>Shafaq Siddiqui</cp:lastModifiedBy>
  <cp:revision>460</cp:revision>
  <cp:lastPrinted>2019-03-11T22:00:16Z</cp:lastPrinted>
  <dcterms:created xsi:type="dcterms:W3CDTF">2018-07-12T06:39:10Z</dcterms:created>
  <dcterms:modified xsi:type="dcterms:W3CDTF">2022-10-06T15:46:56Z</dcterms:modified>
  <cp:category/>
</cp:coreProperties>
</file>